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0"/>
  </p:notesMasterIdLst>
  <p:sldIdLst>
    <p:sldId id="256" r:id="rId2"/>
    <p:sldId id="258" r:id="rId3"/>
    <p:sldId id="304" r:id="rId4"/>
    <p:sldId id="296" r:id="rId5"/>
    <p:sldId id="302" r:id="rId6"/>
    <p:sldId id="261" r:id="rId7"/>
    <p:sldId id="309" r:id="rId8"/>
    <p:sldId id="310" r:id="rId9"/>
    <p:sldId id="311" r:id="rId10"/>
    <p:sldId id="303" r:id="rId11"/>
    <p:sldId id="297" r:id="rId12"/>
    <p:sldId id="298" r:id="rId13"/>
    <p:sldId id="299" r:id="rId14"/>
    <p:sldId id="305" r:id="rId15"/>
    <p:sldId id="306" r:id="rId16"/>
    <p:sldId id="307" r:id="rId17"/>
    <p:sldId id="308" r:id="rId18"/>
    <p:sldId id="301" r:id="rId19"/>
  </p:sldIdLst>
  <p:sldSz cx="9144000" cy="5143500" type="screen16x9"/>
  <p:notesSz cx="6858000" cy="9144000"/>
  <p:embeddedFontLst>
    <p:embeddedFont>
      <p:font typeface="Anaheim" panose="020B0604020202020204" charset="0"/>
      <p:regular r:id="rId21"/>
      <p:bold r:id="rId22"/>
    </p:embeddedFont>
    <p:embeddedFont>
      <p:font typeface="Blinker" panose="020B0604020202020204" charset="0"/>
      <p:regular r:id="rId23"/>
      <p:bold r:id="rId24"/>
    </p:embeddedFont>
    <p:embeddedFont>
      <p:font typeface="Raleway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1A6CFC-6661-4DD8-BD93-83C0FC136CFB}">
  <a:tblStyle styleId="{A21A6CFC-6661-4DD8-BD93-83C0FC136C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E297FDE-8D0E-46A4-B7DE-18DDD18CEF0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34" autoAdjust="0"/>
    <p:restoredTop sz="94660"/>
  </p:normalViewPr>
  <p:slideViewPr>
    <p:cSldViewPr snapToGrid="0">
      <p:cViewPr varScale="1">
        <p:scale>
          <a:sx n="95" d="100"/>
          <a:sy n="95" d="100"/>
        </p:scale>
        <p:origin x="111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4462D4AE-2C38-8BCD-57B8-D3F3CF072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>
            <a:extLst>
              <a:ext uri="{FF2B5EF4-FFF2-40B4-BE49-F238E27FC236}">
                <a16:creationId xmlns:a16="http://schemas.microsoft.com/office/drawing/2014/main" id="{C8FBC770-D667-8333-C9C2-29B61D375A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>
            <a:extLst>
              <a:ext uri="{FF2B5EF4-FFF2-40B4-BE49-F238E27FC236}">
                <a16:creationId xmlns:a16="http://schemas.microsoft.com/office/drawing/2014/main" id="{D498BB79-4BCE-DEE5-F567-090C19E58A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6366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75B82A13-3BCF-4024-1B7F-1CEBF5211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>
            <a:extLst>
              <a:ext uri="{FF2B5EF4-FFF2-40B4-BE49-F238E27FC236}">
                <a16:creationId xmlns:a16="http://schemas.microsoft.com/office/drawing/2014/main" id="{04EB9229-FB3D-DE9A-5DD1-8AF1A8E1A5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>
            <a:extLst>
              <a:ext uri="{FF2B5EF4-FFF2-40B4-BE49-F238E27FC236}">
                <a16:creationId xmlns:a16="http://schemas.microsoft.com/office/drawing/2014/main" id="{71461FB3-E49E-9672-F776-E213785CDB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906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A9CB5149-FC3F-C15D-270A-36E6A3279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>
            <a:extLst>
              <a:ext uri="{FF2B5EF4-FFF2-40B4-BE49-F238E27FC236}">
                <a16:creationId xmlns:a16="http://schemas.microsoft.com/office/drawing/2014/main" id="{46783DD2-9608-1BFD-C111-F9EE3FC617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>
            <a:extLst>
              <a:ext uri="{FF2B5EF4-FFF2-40B4-BE49-F238E27FC236}">
                <a16:creationId xmlns:a16="http://schemas.microsoft.com/office/drawing/2014/main" id="{95C4F2AC-76A2-5089-3F7F-064CE13E12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6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4A291113-FC7D-AF9A-D3FA-8467379FB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>
            <a:extLst>
              <a:ext uri="{FF2B5EF4-FFF2-40B4-BE49-F238E27FC236}">
                <a16:creationId xmlns:a16="http://schemas.microsoft.com/office/drawing/2014/main" id="{ADD8244F-C030-13B7-9FE5-42F3C72409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>
            <a:extLst>
              <a:ext uri="{FF2B5EF4-FFF2-40B4-BE49-F238E27FC236}">
                <a16:creationId xmlns:a16="http://schemas.microsoft.com/office/drawing/2014/main" id="{2FA9AF5E-78B9-915C-A23A-61F1197216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384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574405C9-04E5-A4B5-FED5-B0C888F1C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>
            <a:extLst>
              <a:ext uri="{FF2B5EF4-FFF2-40B4-BE49-F238E27FC236}">
                <a16:creationId xmlns:a16="http://schemas.microsoft.com/office/drawing/2014/main" id="{8CCF9238-6793-3681-2011-99408A0D65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>
            <a:extLst>
              <a:ext uri="{FF2B5EF4-FFF2-40B4-BE49-F238E27FC236}">
                <a16:creationId xmlns:a16="http://schemas.microsoft.com/office/drawing/2014/main" id="{E3C5A659-DD32-32F9-A149-8D64C92F21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706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9EE97CC6-7856-31C8-EBF4-DA8A6A150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>
            <a:extLst>
              <a:ext uri="{FF2B5EF4-FFF2-40B4-BE49-F238E27FC236}">
                <a16:creationId xmlns:a16="http://schemas.microsoft.com/office/drawing/2014/main" id="{A1F89FB5-2DC4-B9F6-A305-E4543A51AB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>
            <a:extLst>
              <a:ext uri="{FF2B5EF4-FFF2-40B4-BE49-F238E27FC236}">
                <a16:creationId xmlns:a16="http://schemas.microsoft.com/office/drawing/2014/main" id="{AF317DB9-609C-BF2E-E58C-0B58517621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456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0679B68A-8292-1A13-1BBD-3C7B1D51D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>
            <a:extLst>
              <a:ext uri="{FF2B5EF4-FFF2-40B4-BE49-F238E27FC236}">
                <a16:creationId xmlns:a16="http://schemas.microsoft.com/office/drawing/2014/main" id="{EA5AA1E2-2573-1A23-5C7B-2C9D3A2B4A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>
            <a:extLst>
              <a:ext uri="{FF2B5EF4-FFF2-40B4-BE49-F238E27FC236}">
                <a16:creationId xmlns:a16="http://schemas.microsoft.com/office/drawing/2014/main" id="{D92260F5-E33E-78AE-16AE-89C4E5F9CB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919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BE5CFDBB-5237-7D81-3C03-666B155CC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>
            <a:extLst>
              <a:ext uri="{FF2B5EF4-FFF2-40B4-BE49-F238E27FC236}">
                <a16:creationId xmlns:a16="http://schemas.microsoft.com/office/drawing/2014/main" id="{438B2BA4-3DA5-C713-0C07-1A94D8E6E2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>
            <a:extLst>
              <a:ext uri="{FF2B5EF4-FFF2-40B4-BE49-F238E27FC236}">
                <a16:creationId xmlns:a16="http://schemas.microsoft.com/office/drawing/2014/main" id="{02D5B40C-FAEE-60BC-42E8-801231C027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764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92E5F040-933F-69BB-8AE2-946C8DAC2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>
            <a:extLst>
              <a:ext uri="{FF2B5EF4-FFF2-40B4-BE49-F238E27FC236}">
                <a16:creationId xmlns:a16="http://schemas.microsoft.com/office/drawing/2014/main" id="{A54D626D-269B-2C1D-2BA9-54A65DC4C7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>
            <a:extLst>
              <a:ext uri="{FF2B5EF4-FFF2-40B4-BE49-F238E27FC236}">
                <a16:creationId xmlns:a16="http://schemas.microsoft.com/office/drawing/2014/main" id="{654CE93F-DA29-CE60-DBA6-425302123B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730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BB64CD2E-0D61-9795-D712-0F7EA0B14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>
            <a:extLst>
              <a:ext uri="{FF2B5EF4-FFF2-40B4-BE49-F238E27FC236}">
                <a16:creationId xmlns:a16="http://schemas.microsoft.com/office/drawing/2014/main" id="{6B56AEBC-5DE8-C2F3-6FE1-867F164BC0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>
            <a:extLst>
              <a:ext uri="{FF2B5EF4-FFF2-40B4-BE49-F238E27FC236}">
                <a16:creationId xmlns:a16="http://schemas.microsoft.com/office/drawing/2014/main" id="{5A43232C-DA10-6BB4-6308-4680A90A24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255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FCF80873-762E-A0C2-E3B1-0526BC4C5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>
            <a:extLst>
              <a:ext uri="{FF2B5EF4-FFF2-40B4-BE49-F238E27FC236}">
                <a16:creationId xmlns:a16="http://schemas.microsoft.com/office/drawing/2014/main" id="{EF08517D-7A69-21F7-6929-46977963CD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>
            <a:extLst>
              <a:ext uri="{FF2B5EF4-FFF2-40B4-BE49-F238E27FC236}">
                <a16:creationId xmlns:a16="http://schemas.microsoft.com/office/drawing/2014/main" id="{E0906809-EADD-0515-7109-4F45E9763E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814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33707AAB-4AEC-0ACB-A3D3-3276D03DF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>
            <a:extLst>
              <a:ext uri="{FF2B5EF4-FFF2-40B4-BE49-F238E27FC236}">
                <a16:creationId xmlns:a16="http://schemas.microsoft.com/office/drawing/2014/main" id="{75D4BF7D-CA0D-DAD7-0343-0771890BBA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>
            <a:extLst>
              <a:ext uri="{FF2B5EF4-FFF2-40B4-BE49-F238E27FC236}">
                <a16:creationId xmlns:a16="http://schemas.microsoft.com/office/drawing/2014/main" id="{2A36E015-33EA-819B-7811-4057218DE1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643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9634B959-76ED-C006-1DCA-A7179FF6A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>
            <a:extLst>
              <a:ext uri="{FF2B5EF4-FFF2-40B4-BE49-F238E27FC236}">
                <a16:creationId xmlns:a16="http://schemas.microsoft.com/office/drawing/2014/main" id="{0536FF57-F350-7F85-0F82-5E372C1368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>
            <a:extLst>
              <a:ext uri="{FF2B5EF4-FFF2-40B4-BE49-F238E27FC236}">
                <a16:creationId xmlns:a16="http://schemas.microsoft.com/office/drawing/2014/main" id="{73B0923F-50C9-94BE-954E-AD64FC4C94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029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3C9EAB87-EA04-ABE4-35F5-1A887A12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>
            <a:extLst>
              <a:ext uri="{FF2B5EF4-FFF2-40B4-BE49-F238E27FC236}">
                <a16:creationId xmlns:a16="http://schemas.microsoft.com/office/drawing/2014/main" id="{986883A1-984C-0C4B-19D0-54CEF5542B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>
            <a:extLst>
              <a:ext uri="{FF2B5EF4-FFF2-40B4-BE49-F238E27FC236}">
                <a16:creationId xmlns:a16="http://schemas.microsoft.com/office/drawing/2014/main" id="{BCE1A186-638D-7D49-3289-547A77FE2A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19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B84272A1-8F54-BFF6-D802-931C9D28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dda1946d_6_332:notes">
            <a:extLst>
              <a:ext uri="{FF2B5EF4-FFF2-40B4-BE49-F238E27FC236}">
                <a16:creationId xmlns:a16="http://schemas.microsoft.com/office/drawing/2014/main" id="{8D9009F8-E078-1904-A7CE-162F8EBD0C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dda1946d_6_332:notes">
            <a:extLst>
              <a:ext uri="{FF2B5EF4-FFF2-40B4-BE49-F238E27FC236}">
                <a16:creationId xmlns:a16="http://schemas.microsoft.com/office/drawing/2014/main" id="{66C415F7-D12F-C0A5-1971-0DB6A12BD2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465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80100" y="2289700"/>
            <a:ext cx="6583800" cy="16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07675" y="39355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5590492" y="2497399"/>
            <a:ext cx="26517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1685976" y="2497399"/>
            <a:ext cx="26517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685976" y="2040204"/>
            <a:ext cx="265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590494" y="2040204"/>
            <a:ext cx="265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>
            <a:spLocks noGrp="1"/>
          </p:cNvSpPr>
          <p:nvPr>
            <p:ph type="pic" idx="2"/>
          </p:nvPr>
        </p:nvSpPr>
        <p:spPr>
          <a:xfrm>
            <a:off x="271750" y="212400"/>
            <a:ext cx="8577900" cy="4718700"/>
          </a:xfrm>
          <a:prstGeom prst="roundRect">
            <a:avLst>
              <a:gd name="adj" fmla="val 409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1148900" y="1341783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 hasCustomPrompt="1"/>
          </p:nvPr>
        </p:nvSpPr>
        <p:spPr>
          <a:xfrm>
            <a:off x="1148900" y="3003791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1142125" y="1875183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 hasCustomPrompt="1"/>
          </p:nvPr>
        </p:nvSpPr>
        <p:spPr>
          <a:xfrm>
            <a:off x="1142125" y="3537191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 hasCustomPrompt="1"/>
          </p:nvPr>
        </p:nvSpPr>
        <p:spPr>
          <a:xfrm>
            <a:off x="1142125" y="2408583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 hasCustomPrompt="1"/>
          </p:nvPr>
        </p:nvSpPr>
        <p:spPr>
          <a:xfrm>
            <a:off x="1142125" y="4070591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1883600" y="1341775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1876825" y="1875175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1876825" y="2408575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3"/>
          </p:nvPr>
        </p:nvSpPr>
        <p:spPr>
          <a:xfrm>
            <a:off x="1883600" y="3003800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1876825" y="3537200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5"/>
          </p:nvPr>
        </p:nvSpPr>
        <p:spPr>
          <a:xfrm>
            <a:off x="1876825" y="4070600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271750" y="212400"/>
            <a:ext cx="8600700" cy="4718700"/>
          </a:xfrm>
          <a:prstGeom prst="roundRect">
            <a:avLst>
              <a:gd name="adj" fmla="val 37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inker"/>
              <a:buNone/>
              <a:defRPr sz="3000" b="1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8760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●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○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■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●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○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■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●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○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■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access.thecvf.com/content_ICCV_2017/papers/Lin_Focal_Loss_for_ICCV_2017_paper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ctrTitle"/>
          </p:nvPr>
        </p:nvSpPr>
        <p:spPr>
          <a:xfrm>
            <a:off x="748601" y="445545"/>
            <a:ext cx="7646796" cy="16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Focal Loss</a:t>
            </a:r>
            <a:br>
              <a:rPr lang="en" dirty="0"/>
            </a:br>
            <a:r>
              <a:rPr lang="en" dirty="0"/>
              <a:t>for Dense Object Detection</a:t>
            </a:r>
            <a:endParaRPr dirty="0"/>
          </a:p>
        </p:txBody>
      </p:sp>
      <p:sp>
        <p:nvSpPr>
          <p:cNvPr id="138" name="Google Shape;138;p25"/>
          <p:cNvSpPr txBox="1">
            <a:spLocks noGrp="1"/>
          </p:cNvSpPr>
          <p:nvPr>
            <p:ph type="subTitle" idx="1"/>
          </p:nvPr>
        </p:nvSpPr>
        <p:spPr>
          <a:xfrm>
            <a:off x="2307600" y="445778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Colin HERVIOU-LABORDE – SDD 2026</a:t>
            </a:r>
            <a:endParaRPr dirty="0"/>
          </a:p>
        </p:txBody>
      </p:sp>
      <p:pic>
        <p:nvPicPr>
          <p:cNvPr id="1026" name="Picture 2" descr="Explore YOLOv4: Speedy Object Detection Mastery">
            <a:extLst>
              <a:ext uri="{FF2B5EF4-FFF2-40B4-BE49-F238E27FC236}">
                <a16:creationId xmlns:a16="http://schemas.microsoft.com/office/drawing/2014/main" id="{62D9DA6D-887F-F3A3-E042-48A7574ED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990" y="2153934"/>
            <a:ext cx="3402018" cy="22412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B76AFE78-1ED9-DB44-E8FE-CA701D0CE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>
            <a:extLst>
              <a:ext uri="{FF2B5EF4-FFF2-40B4-BE49-F238E27FC236}">
                <a16:creationId xmlns:a16="http://schemas.microsoft.com/office/drawing/2014/main" id="{9571DF80-E360-7740-8779-89B5545C46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dirty="0" err="1"/>
              <a:t>Two</a:t>
            </a:r>
            <a:r>
              <a:rPr lang="fr-FR" dirty="0"/>
              <a:t>-stage Detector</a:t>
            </a:r>
          </a:p>
        </p:txBody>
      </p:sp>
      <p:pic>
        <p:nvPicPr>
          <p:cNvPr id="4098" name="Picture 2" descr="Detectors internal network differences based on Oriol (2021)">
            <a:extLst>
              <a:ext uri="{FF2B5EF4-FFF2-40B4-BE49-F238E27FC236}">
                <a16:creationId xmlns:a16="http://schemas.microsoft.com/office/drawing/2014/main" id="{DF746020-AE6A-9183-022E-0BEE26A07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18"/>
          <a:stretch>
            <a:fillRect/>
          </a:stretch>
        </p:blipFill>
        <p:spPr bwMode="auto">
          <a:xfrm>
            <a:off x="1620585" y="3391318"/>
            <a:ext cx="3471130" cy="109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n the Performance of One-Stage and Two-Stage Object Detectors in  Autonomous Vehicles Using Camera Data">
            <a:extLst>
              <a:ext uri="{FF2B5EF4-FFF2-40B4-BE49-F238E27FC236}">
                <a16:creationId xmlns:a16="http://schemas.microsoft.com/office/drawing/2014/main" id="{8F608599-EEF2-4207-7D4E-8C88358D0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79"/>
          <a:stretch>
            <a:fillRect/>
          </a:stretch>
        </p:blipFill>
        <p:spPr bwMode="auto">
          <a:xfrm>
            <a:off x="2014581" y="1448568"/>
            <a:ext cx="2522139" cy="17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On the Performance of One-Stage and Two-Stage Object Detectors in  Autonomous Vehicles Using Camera Data">
            <a:extLst>
              <a:ext uri="{FF2B5EF4-FFF2-40B4-BE49-F238E27FC236}">
                <a16:creationId xmlns:a16="http://schemas.microsoft.com/office/drawing/2014/main" id="{97B01991-5EC8-5BF9-0058-37D03E273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79"/>
          <a:stretch>
            <a:fillRect/>
          </a:stretch>
        </p:blipFill>
        <p:spPr bwMode="auto">
          <a:xfrm>
            <a:off x="1708106" y="1448568"/>
            <a:ext cx="2522139" cy="17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CBDC3C-05FF-8D5E-D6A4-2464C14B4192}"/>
              </a:ext>
            </a:extLst>
          </p:cNvPr>
          <p:cNvSpPr txBox="1"/>
          <p:nvPr/>
        </p:nvSpPr>
        <p:spPr>
          <a:xfrm>
            <a:off x="5091715" y="1484156"/>
            <a:ext cx="335615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111F68"/>
                </a:solidFill>
                <a:effectLst/>
                <a:latin typeface="Archivo"/>
              </a:rPr>
              <a:t>détecteur à un deux niveaux :</a:t>
            </a:r>
          </a:p>
          <a:p>
            <a:endParaRPr lang="fr-FR" dirty="0">
              <a:solidFill>
                <a:srgbClr val="111F68"/>
              </a:solidFill>
              <a:latin typeface="Archivo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rgbClr val="111F68"/>
                </a:solidFill>
                <a:latin typeface="Archivo"/>
              </a:rPr>
              <a:t>Étape 1 : </a:t>
            </a:r>
            <a:r>
              <a:rPr lang="fr-FR" dirty="0">
                <a:solidFill>
                  <a:srgbClr val="111F68"/>
                </a:solidFill>
                <a:latin typeface="Archivo"/>
              </a:rPr>
              <a:t>extrait une série de régions d'intérêt (</a:t>
            </a:r>
            <a:r>
              <a:rPr lang="fr-FR" i="1" dirty="0">
                <a:solidFill>
                  <a:srgbClr val="111F68"/>
                </a:solidFill>
                <a:latin typeface="Archivo"/>
              </a:rPr>
              <a:t>Object </a:t>
            </a:r>
            <a:r>
              <a:rPr lang="fr-FR" i="1" dirty="0" err="1">
                <a:solidFill>
                  <a:srgbClr val="111F68"/>
                </a:solidFill>
                <a:latin typeface="Archivo"/>
              </a:rPr>
              <a:t>Proposal</a:t>
            </a:r>
            <a:r>
              <a:rPr lang="fr-FR" dirty="0">
                <a:solidFill>
                  <a:srgbClr val="111F68"/>
                </a:solidFill>
                <a:latin typeface="Archivo"/>
              </a:rPr>
              <a:t>)</a:t>
            </a:r>
          </a:p>
          <a:p>
            <a:pPr marL="285750" indent="-285750">
              <a:buFontTx/>
              <a:buChar char="-"/>
            </a:pPr>
            <a:endParaRPr lang="fr-FR" b="1" dirty="0">
              <a:solidFill>
                <a:srgbClr val="111F68"/>
              </a:solidFill>
              <a:latin typeface="Archivo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rgbClr val="111F68"/>
                </a:solidFill>
                <a:latin typeface="Archivo"/>
              </a:rPr>
              <a:t>Étape 2 : </a:t>
            </a:r>
            <a:r>
              <a:rPr lang="fr-FR" dirty="0">
                <a:solidFill>
                  <a:srgbClr val="111F68"/>
                </a:solidFill>
                <a:latin typeface="Archivo"/>
              </a:rPr>
              <a:t>classification et la localisation sur ces </a:t>
            </a:r>
            <a:r>
              <a:rPr lang="fr-FR" i="1" dirty="0">
                <a:solidFill>
                  <a:srgbClr val="111F68"/>
                </a:solidFill>
                <a:latin typeface="Archivo"/>
              </a:rPr>
              <a:t>Object </a:t>
            </a:r>
            <a:r>
              <a:rPr lang="fr-FR" i="1" dirty="0" err="1">
                <a:solidFill>
                  <a:srgbClr val="111F68"/>
                </a:solidFill>
                <a:latin typeface="Archivo"/>
              </a:rPr>
              <a:t>Proposal</a:t>
            </a:r>
            <a:endParaRPr lang="fr-FR" i="1" dirty="0">
              <a:solidFill>
                <a:srgbClr val="111F68"/>
              </a:solidFill>
              <a:latin typeface="Archivo"/>
            </a:endParaRPr>
          </a:p>
        </p:txBody>
      </p:sp>
    </p:spTree>
    <p:extLst>
      <p:ext uri="{BB962C8B-B14F-4D97-AF65-F5344CB8AC3E}">
        <p14:creationId xmlns:p14="http://schemas.microsoft.com/office/powerpoint/2010/main" val="1901676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91F9125A-0643-B6F2-DC6B-C6320A518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>
            <a:extLst>
              <a:ext uri="{FF2B5EF4-FFF2-40B4-BE49-F238E27FC236}">
                <a16:creationId xmlns:a16="http://schemas.microsoft.com/office/drawing/2014/main" id="{5F9C0B93-1B82-D79D-21AD-D4B61B73A3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Problématique : </a:t>
            </a:r>
            <a:r>
              <a:rPr lang="fr-FR" dirty="0"/>
              <a:t>Déséquilibre de classe</a:t>
            </a:r>
          </a:p>
        </p:txBody>
      </p:sp>
      <p:sp>
        <p:nvSpPr>
          <p:cNvPr id="193" name="Google Shape;193;p30">
            <a:extLst>
              <a:ext uri="{FF2B5EF4-FFF2-40B4-BE49-F238E27FC236}">
                <a16:creationId xmlns:a16="http://schemas.microsoft.com/office/drawing/2014/main" id="{473989F0-55E2-7203-4F38-F07E87B3537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059913" y="1577132"/>
            <a:ext cx="2651700" cy="1437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/>
              <a:t>Déséquilibre de classe entre :</a:t>
            </a:r>
          </a:p>
          <a:p>
            <a:pPr marL="171450" lvl="0" indent="-171450">
              <a:buFontTx/>
              <a:buChar char="-"/>
            </a:pPr>
            <a:r>
              <a:rPr lang="fr-FR" dirty="0" err="1"/>
              <a:t>Backgroung</a:t>
            </a:r>
            <a:endParaRPr lang="fr-FR" dirty="0"/>
          </a:p>
          <a:p>
            <a:pPr marL="171450" lvl="0" indent="-171450">
              <a:buFontTx/>
              <a:buChar char="-"/>
            </a:pPr>
            <a:r>
              <a:rPr lang="fr-FR" dirty="0" err="1"/>
              <a:t>Foreground</a:t>
            </a:r>
            <a:endParaRPr lang="fr-FR" dirty="0"/>
          </a:p>
          <a:p>
            <a:pPr marL="0" lvl="0" indent="0"/>
            <a:endParaRPr lang="fr-FR" dirty="0"/>
          </a:p>
          <a:p>
            <a:pPr marL="0" lvl="0" indent="0"/>
            <a:r>
              <a:rPr lang="fr-FR" dirty="0"/>
              <a:t>Ordre de grandeur Ratio : </a:t>
            </a:r>
          </a:p>
          <a:p>
            <a:pPr marL="0" lvl="0" indent="0"/>
            <a:r>
              <a:rPr lang="fr-FR" dirty="0"/>
              <a:t>1/1000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pic>
        <p:nvPicPr>
          <p:cNvPr id="8194" name="Picture 2" descr="multiple objects">
            <a:extLst>
              <a:ext uri="{FF2B5EF4-FFF2-40B4-BE49-F238E27FC236}">
                <a16:creationId xmlns:a16="http://schemas.microsoft.com/office/drawing/2014/main" id="{1270A7F5-CE2E-0DF9-4630-D02ED8B22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1" t="9991" r="713" b="10284"/>
          <a:stretch>
            <a:fillRect/>
          </a:stretch>
        </p:blipFill>
        <p:spPr bwMode="auto">
          <a:xfrm>
            <a:off x="502418" y="1416188"/>
            <a:ext cx="1557495" cy="175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B0B49461-1565-19DE-B0DD-DD2521E3B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118" y="1200610"/>
            <a:ext cx="3429025" cy="2943247"/>
          </a:xfrm>
          <a:prstGeom prst="rect">
            <a:avLst/>
          </a:prstGeom>
        </p:spPr>
      </p:pic>
      <p:sp>
        <p:nvSpPr>
          <p:cNvPr id="7" name="Google Shape;193;p30">
            <a:extLst>
              <a:ext uri="{FF2B5EF4-FFF2-40B4-BE49-F238E27FC236}">
                <a16:creationId xmlns:a16="http://schemas.microsoft.com/office/drawing/2014/main" id="{00A73F84-2533-C648-1839-E364A544CB1C}"/>
              </a:ext>
            </a:extLst>
          </p:cNvPr>
          <p:cNvSpPr txBox="1">
            <a:spLocks/>
          </p:cNvSpPr>
          <p:nvPr/>
        </p:nvSpPr>
        <p:spPr>
          <a:xfrm>
            <a:off x="502418" y="3346271"/>
            <a:ext cx="3587872" cy="143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fr-FR" b="1" dirty="0"/>
              <a:t>Conséquences</a:t>
            </a:r>
            <a:r>
              <a:rPr lang="fr-FR" dirty="0"/>
              <a:t> : </a:t>
            </a:r>
          </a:p>
          <a:p>
            <a:pPr marL="0" indent="0"/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Entraînement inefficace sur la plupart des pixels</a:t>
            </a:r>
          </a:p>
          <a:p>
            <a:pPr marL="0" indent="0"/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 La prédiction ‘background ’ peut prendre le dessus</a:t>
            </a:r>
          </a:p>
        </p:txBody>
      </p:sp>
    </p:spTree>
    <p:extLst>
      <p:ext uri="{BB962C8B-B14F-4D97-AF65-F5344CB8AC3E}">
        <p14:creationId xmlns:p14="http://schemas.microsoft.com/office/powerpoint/2010/main" val="4256196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A9B1A175-74FC-3424-1C81-998F62729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>
            <a:extLst>
              <a:ext uri="{FF2B5EF4-FFF2-40B4-BE49-F238E27FC236}">
                <a16:creationId xmlns:a16="http://schemas.microsoft.com/office/drawing/2014/main" id="{A7DD2296-C510-21D7-6BD8-2EB5CAF40D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Focal </a:t>
            </a:r>
            <a:r>
              <a:rPr lang="fr-FR" dirty="0" err="1"/>
              <a:t>Loss</a:t>
            </a:r>
            <a:endParaRPr lang="fr-FR" dirty="0"/>
          </a:p>
        </p:txBody>
      </p:sp>
      <p:sp>
        <p:nvSpPr>
          <p:cNvPr id="193" name="Google Shape;193;p30">
            <a:extLst>
              <a:ext uri="{FF2B5EF4-FFF2-40B4-BE49-F238E27FC236}">
                <a16:creationId xmlns:a16="http://schemas.microsoft.com/office/drawing/2014/main" id="{833EE04D-22E3-4F25-678A-1B97471FA27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267641"/>
            <a:ext cx="6032493" cy="457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b="1" dirty="0"/>
              <a:t>Cadre</a:t>
            </a:r>
            <a:r>
              <a:rPr lang="fr-FR" dirty="0"/>
              <a:t> : fonction coût pour </a:t>
            </a:r>
            <a:r>
              <a:rPr lang="fr-FR" u="sng" dirty="0"/>
              <a:t>classification binaire</a:t>
            </a:r>
            <a:r>
              <a:rPr lang="fr-FR" dirty="0"/>
              <a:t> background/</a:t>
            </a:r>
            <a:r>
              <a:rPr lang="fr-FR" dirty="0" err="1"/>
              <a:t>foreground</a:t>
            </a:r>
            <a:r>
              <a:rPr lang="fr-FR" dirty="0"/>
              <a:t> des pixels</a:t>
            </a:r>
            <a:endParaRPr dirty="0"/>
          </a:p>
        </p:txBody>
      </p:sp>
      <p:sp>
        <p:nvSpPr>
          <p:cNvPr id="5" name="Google Shape;193;p30">
            <a:extLst>
              <a:ext uri="{FF2B5EF4-FFF2-40B4-BE49-F238E27FC236}">
                <a16:creationId xmlns:a16="http://schemas.microsoft.com/office/drawing/2014/main" id="{00720782-2826-541D-EAF8-F6F5A14D23B7}"/>
              </a:ext>
            </a:extLst>
          </p:cNvPr>
          <p:cNvSpPr txBox="1">
            <a:spLocks/>
          </p:cNvSpPr>
          <p:nvPr/>
        </p:nvSpPr>
        <p:spPr>
          <a:xfrm>
            <a:off x="755169" y="1974758"/>
            <a:ext cx="3352825" cy="5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/>
            <a:r>
              <a:rPr lang="fr-FR" u="sng" dirty="0"/>
              <a:t>Cross-</a:t>
            </a:r>
            <a:r>
              <a:rPr lang="fr-FR" u="sng" dirty="0" err="1"/>
              <a:t>Entropy</a:t>
            </a:r>
            <a:r>
              <a:rPr lang="fr-FR" u="sng" dirty="0"/>
              <a:t> </a:t>
            </a:r>
            <a:r>
              <a:rPr lang="fr-FR" u="sng" dirty="0" err="1"/>
              <a:t>Loss</a:t>
            </a:r>
            <a:r>
              <a:rPr lang="fr-FR" u="sng" dirty="0"/>
              <a:t> </a:t>
            </a:r>
            <a:r>
              <a:rPr lang="fr-FR" dirty="0"/>
              <a:t>:</a:t>
            </a:r>
          </a:p>
        </p:txBody>
      </p:sp>
      <p:pic>
        <p:nvPicPr>
          <p:cNvPr id="7" name="Image 6" descr="Une image contenant Police, typographie, calligraphie, printemps&#10;&#10;Le contenu généré par l’IA peut être incorrect.">
            <a:extLst>
              <a:ext uri="{FF2B5EF4-FFF2-40B4-BE49-F238E27FC236}">
                <a16:creationId xmlns:a16="http://schemas.microsoft.com/office/drawing/2014/main" id="{4662ADC4-E820-29CB-E30E-94F2BC6C20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854" t="-7753" b="1"/>
          <a:stretch>
            <a:fillRect/>
          </a:stretch>
        </p:blipFill>
        <p:spPr>
          <a:xfrm>
            <a:off x="1712078" y="2477679"/>
            <a:ext cx="1439006" cy="3161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8" descr="Une image contenant Police, texte, blanc, typographie&#10;&#10;Le contenu généré par l’IA peut être incorrect.">
            <a:extLst>
              <a:ext uri="{FF2B5EF4-FFF2-40B4-BE49-F238E27FC236}">
                <a16:creationId xmlns:a16="http://schemas.microsoft.com/office/drawing/2014/main" id="{2E86377C-882B-620B-C822-49B99579F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507" y="4087156"/>
            <a:ext cx="1704771" cy="579455"/>
          </a:xfrm>
          <a:prstGeom prst="rect">
            <a:avLst/>
          </a:prstGeom>
        </p:spPr>
      </p:pic>
      <p:sp>
        <p:nvSpPr>
          <p:cNvPr id="10" name="Google Shape;193;p30">
            <a:extLst>
              <a:ext uri="{FF2B5EF4-FFF2-40B4-BE49-F238E27FC236}">
                <a16:creationId xmlns:a16="http://schemas.microsoft.com/office/drawing/2014/main" id="{F055C6BD-512C-6998-8AB2-71525DD9E186}"/>
              </a:ext>
            </a:extLst>
          </p:cNvPr>
          <p:cNvSpPr txBox="1">
            <a:spLocks/>
          </p:cNvSpPr>
          <p:nvPr/>
        </p:nvSpPr>
        <p:spPr>
          <a:xfrm>
            <a:off x="1017890" y="4199362"/>
            <a:ext cx="1085115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/>
            <a:r>
              <a:rPr lang="fr-FR" dirty="0"/>
              <a:t>avec :</a:t>
            </a:r>
          </a:p>
        </p:txBody>
      </p:sp>
      <p:sp>
        <p:nvSpPr>
          <p:cNvPr id="11" name="Google Shape;193;p30">
            <a:extLst>
              <a:ext uri="{FF2B5EF4-FFF2-40B4-BE49-F238E27FC236}">
                <a16:creationId xmlns:a16="http://schemas.microsoft.com/office/drawing/2014/main" id="{543A2361-ADFD-7745-7D33-3A8301B46538}"/>
              </a:ext>
            </a:extLst>
          </p:cNvPr>
          <p:cNvSpPr txBox="1">
            <a:spLocks/>
          </p:cNvSpPr>
          <p:nvPr/>
        </p:nvSpPr>
        <p:spPr>
          <a:xfrm>
            <a:off x="4572000" y="1908557"/>
            <a:ext cx="3352825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/>
            <a:r>
              <a:rPr lang="fr-FR" u="sng" dirty="0"/>
              <a:t>Focal </a:t>
            </a:r>
            <a:r>
              <a:rPr lang="fr-FR" u="sng" dirty="0" err="1"/>
              <a:t>Loss</a:t>
            </a:r>
            <a:r>
              <a:rPr lang="fr-FR" u="sng" dirty="0"/>
              <a:t> </a:t>
            </a:r>
            <a:r>
              <a:rPr lang="fr-FR" dirty="0"/>
              <a:t>:</a:t>
            </a:r>
          </a:p>
        </p:txBody>
      </p:sp>
      <p:pic>
        <p:nvPicPr>
          <p:cNvPr id="13" name="Image 12" descr="Une image contenant Police, typographie, calligraphie, écriture manuscrite&#10;&#10;Le contenu généré par l’IA peut être incorrect.">
            <a:extLst>
              <a:ext uri="{FF2B5EF4-FFF2-40B4-BE49-F238E27FC236}">
                <a16:creationId xmlns:a16="http://schemas.microsoft.com/office/drawing/2014/main" id="{41FB9C32-F112-2049-4E0A-2CF3C3A68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380" y="2524210"/>
            <a:ext cx="1924064" cy="2571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Google Shape;193;p30">
            <a:extLst>
              <a:ext uri="{FF2B5EF4-FFF2-40B4-BE49-F238E27FC236}">
                <a16:creationId xmlns:a16="http://schemas.microsoft.com/office/drawing/2014/main" id="{C1AEEF23-94F5-8361-B669-6DB6358CC067}"/>
              </a:ext>
            </a:extLst>
          </p:cNvPr>
          <p:cNvSpPr txBox="1">
            <a:spLocks/>
          </p:cNvSpPr>
          <p:nvPr/>
        </p:nvSpPr>
        <p:spPr>
          <a:xfrm>
            <a:off x="5286380" y="2939839"/>
            <a:ext cx="3033655" cy="1758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fr-FR" b="1" dirty="0"/>
              <a:t>2 hyperparamètres </a:t>
            </a:r>
            <a:r>
              <a:rPr lang="fr-FR" dirty="0"/>
              <a:t>:</a:t>
            </a:r>
          </a:p>
          <a:p>
            <a:pPr marL="0" indent="0"/>
            <a:endParaRPr lang="fr-FR" dirty="0"/>
          </a:p>
          <a:p>
            <a:pPr marL="171450" indent="-171450">
              <a:buFontTx/>
              <a:buChar char="-"/>
            </a:pPr>
            <a:r>
              <a:rPr lang="el-GR" dirty="0"/>
              <a:t>α</a:t>
            </a:r>
            <a:r>
              <a:rPr lang="fr-FR" dirty="0"/>
              <a:t> : équilibre l'importance des exemples positifs et négatifs</a:t>
            </a:r>
          </a:p>
          <a:p>
            <a:pPr marL="0" indent="0"/>
            <a:endParaRPr lang="fr-FR" dirty="0"/>
          </a:p>
          <a:p>
            <a:pPr marL="171450" indent="-171450">
              <a:buFontTx/>
              <a:buChar char="-"/>
            </a:pPr>
            <a:r>
              <a:rPr lang="el-GR" dirty="0"/>
              <a:t>γ</a:t>
            </a:r>
            <a:r>
              <a:rPr lang="fr-FR" dirty="0"/>
              <a:t> : facteur de modulation réduit la contribution des exemples faciles à la perte</a:t>
            </a:r>
          </a:p>
        </p:txBody>
      </p:sp>
      <p:sp>
        <p:nvSpPr>
          <p:cNvPr id="15" name="Google Shape;193;p30">
            <a:extLst>
              <a:ext uri="{FF2B5EF4-FFF2-40B4-BE49-F238E27FC236}">
                <a16:creationId xmlns:a16="http://schemas.microsoft.com/office/drawing/2014/main" id="{AD8AC974-67FF-5FE5-1D4E-14F8A925DC2B}"/>
              </a:ext>
            </a:extLst>
          </p:cNvPr>
          <p:cNvSpPr txBox="1">
            <a:spLocks/>
          </p:cNvSpPr>
          <p:nvPr/>
        </p:nvSpPr>
        <p:spPr>
          <a:xfrm>
            <a:off x="755169" y="3108016"/>
            <a:ext cx="3352825" cy="5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/>
            <a:r>
              <a:rPr lang="fr-FR" u="sng" dirty="0" err="1"/>
              <a:t>Balanced</a:t>
            </a:r>
            <a:r>
              <a:rPr lang="fr-FR" u="sng" dirty="0"/>
              <a:t> Cross-</a:t>
            </a:r>
            <a:r>
              <a:rPr lang="fr-FR" u="sng" dirty="0" err="1"/>
              <a:t>Entropy</a:t>
            </a:r>
            <a:r>
              <a:rPr lang="fr-FR" u="sng" dirty="0"/>
              <a:t> </a:t>
            </a:r>
            <a:r>
              <a:rPr lang="fr-FR" u="sng" dirty="0" err="1"/>
              <a:t>Loss</a:t>
            </a:r>
            <a:r>
              <a:rPr lang="fr-FR" u="sng" dirty="0"/>
              <a:t> </a:t>
            </a:r>
            <a:r>
              <a:rPr lang="fr-FR" dirty="0"/>
              <a:t>:</a:t>
            </a:r>
          </a:p>
        </p:txBody>
      </p:sp>
      <p:pic>
        <p:nvPicPr>
          <p:cNvPr id="17" name="Image 16" descr="Une image contenant Police, typographie, calligraphie, écriture manuscrite&#10;&#10;Le contenu généré par l’IA peut être incorrect.">
            <a:extLst>
              <a:ext uri="{FF2B5EF4-FFF2-40B4-BE49-F238E27FC236}">
                <a16:creationId xmlns:a16="http://schemas.microsoft.com/office/drawing/2014/main" id="{8450BFFC-9EAA-0316-7346-BC8D217E9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5776" y="3637732"/>
            <a:ext cx="1371610" cy="2381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430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BBAF6A03-1780-3B2F-F87B-02EE85C8F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ligne, Tracé, diagramme, texte&#10;&#10;Le contenu généré par l’IA peut être incorrect.">
            <a:extLst>
              <a:ext uri="{FF2B5EF4-FFF2-40B4-BE49-F238E27FC236}">
                <a16:creationId xmlns:a16="http://schemas.microsoft.com/office/drawing/2014/main" id="{67BABE32-B105-7A1F-530C-2B2CE09A1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979" y="2720531"/>
            <a:ext cx="7210478" cy="2124091"/>
          </a:xfrm>
          <a:prstGeom prst="rect">
            <a:avLst/>
          </a:prstGeom>
        </p:spPr>
      </p:pic>
      <p:sp>
        <p:nvSpPr>
          <p:cNvPr id="191" name="Google Shape;191;p30">
            <a:extLst>
              <a:ext uri="{FF2B5EF4-FFF2-40B4-BE49-F238E27FC236}">
                <a16:creationId xmlns:a16="http://schemas.microsoft.com/office/drawing/2014/main" id="{2B54E06E-486D-0F94-EBAF-F8867AF33F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Focal </a:t>
            </a:r>
            <a:r>
              <a:rPr lang="fr-FR" dirty="0" err="1"/>
              <a:t>Loss</a:t>
            </a:r>
            <a:endParaRPr lang="fr-FR" dirty="0"/>
          </a:p>
        </p:txBody>
      </p:sp>
      <p:pic>
        <p:nvPicPr>
          <p:cNvPr id="7" name="Image 6" descr="Une image contenant texte, capture d’écran, ligne, diagramme&#10;&#10;Le contenu généré par l’IA peut être incorrect.">
            <a:extLst>
              <a:ext uri="{FF2B5EF4-FFF2-40B4-BE49-F238E27FC236}">
                <a16:creationId xmlns:a16="http://schemas.microsoft.com/office/drawing/2014/main" id="{51274182-7D22-F2E3-16B3-17938A995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36" y="434514"/>
            <a:ext cx="3695727" cy="2286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CF7FA54-11A7-AA36-06ED-1F04A24CBA07}"/>
              </a:ext>
            </a:extLst>
          </p:cNvPr>
          <p:cNvSpPr txBox="1"/>
          <p:nvPr/>
        </p:nvSpPr>
        <p:spPr>
          <a:xfrm>
            <a:off x="6752493" y="2662186"/>
            <a:ext cx="21905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dk1"/>
                </a:solidFill>
                <a:latin typeface="Blinker"/>
                <a:sym typeface="Blinker"/>
              </a:rPr>
              <a:t>Détourne presque toute l'attention des exemples négatifs faciles</a:t>
            </a:r>
          </a:p>
        </p:txBody>
      </p:sp>
    </p:spTree>
    <p:extLst>
      <p:ext uri="{BB962C8B-B14F-4D97-AF65-F5344CB8AC3E}">
        <p14:creationId xmlns:p14="http://schemas.microsoft.com/office/powerpoint/2010/main" val="1973465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C9E9A779-61CC-CC41-E717-ED406A556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>
            <a:extLst>
              <a:ext uri="{FF2B5EF4-FFF2-40B4-BE49-F238E27FC236}">
                <a16:creationId xmlns:a16="http://schemas.microsoft.com/office/drawing/2014/main" id="{0172EF9C-A8B8-7BEC-5060-36E513F86E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 err="1"/>
              <a:t>RetinaNet</a:t>
            </a:r>
            <a:r>
              <a:rPr lang="fr-FR" dirty="0"/>
              <a:t> &amp; Résultats</a:t>
            </a:r>
          </a:p>
        </p:txBody>
      </p:sp>
      <p:pic>
        <p:nvPicPr>
          <p:cNvPr id="7" name="Image 6" descr="Une image contenant diagramme, Plan, ligne, carte&#10;&#10;Le contenu généré par l’IA peut être incorrect.">
            <a:extLst>
              <a:ext uri="{FF2B5EF4-FFF2-40B4-BE49-F238E27FC236}">
                <a16:creationId xmlns:a16="http://schemas.microsoft.com/office/drawing/2014/main" id="{FC106B24-72B4-CC01-EBE0-AD51DA5E3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10" y="1504942"/>
            <a:ext cx="6819950" cy="2133616"/>
          </a:xfrm>
          <a:prstGeom prst="rect">
            <a:avLst/>
          </a:prstGeom>
        </p:spPr>
      </p:pic>
      <p:sp>
        <p:nvSpPr>
          <p:cNvPr id="10" name="Google Shape;193;p30">
            <a:extLst>
              <a:ext uri="{FF2B5EF4-FFF2-40B4-BE49-F238E27FC236}">
                <a16:creationId xmlns:a16="http://schemas.microsoft.com/office/drawing/2014/main" id="{A9772DA2-C5A6-D00F-7A0F-5FE711DF18B4}"/>
              </a:ext>
            </a:extLst>
          </p:cNvPr>
          <p:cNvSpPr txBox="1">
            <a:spLocks/>
          </p:cNvSpPr>
          <p:nvPr/>
        </p:nvSpPr>
        <p:spPr>
          <a:xfrm>
            <a:off x="5782672" y="445025"/>
            <a:ext cx="3033655" cy="94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fr-FR" b="1" dirty="0"/>
              <a:t>Classification </a:t>
            </a:r>
            <a:r>
              <a:rPr lang="fr-FR" b="1" dirty="0" err="1"/>
              <a:t>Subnet</a:t>
            </a:r>
            <a:r>
              <a:rPr lang="fr-FR" b="1" dirty="0"/>
              <a:t> </a:t>
            </a:r>
            <a:r>
              <a:rPr lang="fr-FR" dirty="0"/>
              <a:t>:</a:t>
            </a:r>
          </a:p>
          <a:p>
            <a:pPr marL="0" indent="0"/>
            <a:r>
              <a:rPr lang="fr-FR" dirty="0"/>
              <a:t>prédit la probabilité de présence d'un objet à chaque position spatiale</a:t>
            </a:r>
          </a:p>
          <a:p>
            <a:pPr marL="0" indent="0"/>
            <a:r>
              <a:rPr lang="fr-FR" dirty="0"/>
              <a:t>(A ancres et K classes d’objets)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2CA1967-92C5-D37F-354E-523728828B3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299500" y="1390826"/>
            <a:ext cx="111159" cy="648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Google Shape;193;p30">
            <a:extLst>
              <a:ext uri="{FF2B5EF4-FFF2-40B4-BE49-F238E27FC236}">
                <a16:creationId xmlns:a16="http://schemas.microsoft.com/office/drawing/2014/main" id="{16A88CFB-4941-1A75-A53F-A4395F910943}"/>
              </a:ext>
            </a:extLst>
          </p:cNvPr>
          <p:cNvSpPr txBox="1">
            <a:spLocks/>
          </p:cNvSpPr>
          <p:nvPr/>
        </p:nvSpPr>
        <p:spPr>
          <a:xfrm>
            <a:off x="2194618" y="3893350"/>
            <a:ext cx="3033655" cy="94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fr-FR" b="1" dirty="0" err="1"/>
              <a:t>Feature</a:t>
            </a:r>
            <a:r>
              <a:rPr lang="fr-FR" b="1" dirty="0"/>
              <a:t> </a:t>
            </a:r>
            <a:r>
              <a:rPr lang="fr-FR" b="1" dirty="0" err="1"/>
              <a:t>Pyramid</a:t>
            </a:r>
            <a:r>
              <a:rPr lang="fr-FR" b="1" dirty="0"/>
              <a:t> Network Backbone </a:t>
            </a:r>
            <a:r>
              <a:rPr lang="fr-FR" dirty="0"/>
              <a:t>:</a:t>
            </a:r>
          </a:p>
          <a:p>
            <a:pPr marL="0" indent="0"/>
            <a:r>
              <a:rPr lang="fr-FR" dirty="0"/>
              <a:t>construit efficacement une pyramide de caractéristiques multi-échelles grâce à des connexions latérales</a:t>
            </a:r>
          </a:p>
        </p:txBody>
      </p:sp>
      <p:sp>
        <p:nvSpPr>
          <p:cNvPr id="16" name="Google Shape;193;p30">
            <a:extLst>
              <a:ext uri="{FF2B5EF4-FFF2-40B4-BE49-F238E27FC236}">
                <a16:creationId xmlns:a16="http://schemas.microsoft.com/office/drawing/2014/main" id="{09EBEF7C-C323-503F-C020-6303CBE9E578}"/>
              </a:ext>
            </a:extLst>
          </p:cNvPr>
          <p:cNvSpPr txBox="1">
            <a:spLocks/>
          </p:cNvSpPr>
          <p:nvPr/>
        </p:nvSpPr>
        <p:spPr>
          <a:xfrm>
            <a:off x="450181" y="1038748"/>
            <a:ext cx="2158246" cy="94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fr-FR" b="1" dirty="0" err="1"/>
              <a:t>ResNet</a:t>
            </a:r>
            <a:r>
              <a:rPr lang="fr-FR" b="1" dirty="0"/>
              <a:t> </a:t>
            </a:r>
            <a:r>
              <a:rPr lang="fr-FR" dirty="0"/>
              <a:t>:</a:t>
            </a:r>
          </a:p>
          <a:p>
            <a:pPr marL="0" indent="0"/>
            <a:r>
              <a:rPr lang="en-US" dirty="0"/>
              <a:t>ResNet-50 and ResNet-101 models </a:t>
            </a:r>
          </a:p>
          <a:p>
            <a:pPr marL="0" indent="0"/>
            <a:r>
              <a:rPr lang="en-US" dirty="0"/>
              <a:t>(pre-trained on ImageNet1k)</a:t>
            </a:r>
            <a:endParaRPr lang="fr-FR" dirty="0"/>
          </a:p>
        </p:txBody>
      </p:sp>
      <p:sp>
        <p:nvSpPr>
          <p:cNvPr id="17" name="Google Shape;193;p30">
            <a:extLst>
              <a:ext uri="{FF2B5EF4-FFF2-40B4-BE49-F238E27FC236}">
                <a16:creationId xmlns:a16="http://schemas.microsoft.com/office/drawing/2014/main" id="{ACE61E5D-AAED-B041-BEBD-828717CA2514}"/>
              </a:ext>
            </a:extLst>
          </p:cNvPr>
          <p:cNvSpPr txBox="1">
            <a:spLocks/>
          </p:cNvSpPr>
          <p:nvPr/>
        </p:nvSpPr>
        <p:spPr>
          <a:xfrm>
            <a:off x="6110345" y="3787842"/>
            <a:ext cx="2757325" cy="94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fr-FR" b="1" dirty="0"/>
              <a:t>Box </a:t>
            </a:r>
            <a:r>
              <a:rPr lang="fr-FR" b="1" dirty="0" err="1"/>
              <a:t>Regression</a:t>
            </a:r>
            <a:r>
              <a:rPr lang="fr-FR" b="1" dirty="0"/>
              <a:t> </a:t>
            </a:r>
            <a:r>
              <a:rPr lang="fr-FR" b="1" dirty="0" err="1"/>
              <a:t>Subnet</a:t>
            </a:r>
            <a:r>
              <a:rPr lang="fr-FR" b="1" dirty="0"/>
              <a:t> </a:t>
            </a:r>
            <a:r>
              <a:rPr lang="fr-FR" dirty="0"/>
              <a:t>:</a:t>
            </a:r>
          </a:p>
          <a:p>
            <a:pPr marL="0" indent="0"/>
            <a:r>
              <a:rPr lang="fr-FR" dirty="0"/>
              <a:t>prédit le décalage entre l’ancre et la « boîte » réelle de l’objet, à chaque position spatiale</a:t>
            </a:r>
          </a:p>
          <a:p>
            <a:pPr marL="0" indent="0"/>
            <a:r>
              <a:rPr lang="fr-FR" dirty="0"/>
              <a:t>(A ancres et 4 coordonnées </a:t>
            </a:r>
            <a:r>
              <a:rPr lang="el-GR" dirty="0"/>
              <a:t>Δ</a:t>
            </a:r>
            <a:r>
              <a:rPr lang="fr-FR" dirty="0"/>
              <a:t>x </a:t>
            </a:r>
            <a:r>
              <a:rPr lang="el-GR" dirty="0"/>
              <a:t>Δ</a:t>
            </a:r>
            <a:r>
              <a:rPr lang="fr-FR" dirty="0"/>
              <a:t>y </a:t>
            </a:r>
            <a:r>
              <a:rPr lang="el-GR" dirty="0"/>
              <a:t>Δ</a:t>
            </a:r>
            <a:r>
              <a:rPr lang="fr-FR" dirty="0"/>
              <a:t>w </a:t>
            </a:r>
            <a:r>
              <a:rPr lang="el-GR" dirty="0"/>
              <a:t>Δ</a:t>
            </a:r>
            <a:r>
              <a:rPr lang="fr-FR" dirty="0"/>
              <a:t>h)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4BA49999-76A4-A188-2FD8-8CE32E692A3F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7489007" y="3195376"/>
            <a:ext cx="1" cy="592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369BEC7-DB6F-7629-5F80-6D23D91E635C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3711445" y="3195376"/>
            <a:ext cx="1" cy="697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Google Shape;193;p30">
            <a:extLst>
              <a:ext uri="{FF2B5EF4-FFF2-40B4-BE49-F238E27FC236}">
                <a16:creationId xmlns:a16="http://schemas.microsoft.com/office/drawing/2014/main" id="{439B3AEF-0287-6185-8F36-E0821BB0B7BD}"/>
              </a:ext>
            </a:extLst>
          </p:cNvPr>
          <p:cNvSpPr txBox="1">
            <a:spLocks/>
          </p:cNvSpPr>
          <p:nvPr/>
        </p:nvSpPr>
        <p:spPr>
          <a:xfrm>
            <a:off x="7942730" y="2371818"/>
            <a:ext cx="873597" cy="3998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fr-FR" b="1" dirty="0"/>
              <a:t>Focal </a:t>
            </a:r>
            <a:r>
              <a:rPr lang="fr-FR" b="1" dirty="0" err="1"/>
              <a:t>Loss</a:t>
            </a:r>
            <a:endParaRPr lang="fr-FR" dirty="0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14E8C300-6013-688B-F091-D48C3972A058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7646796" y="2326193"/>
            <a:ext cx="295934" cy="245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41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BECD84D6-908A-247A-F076-5D7B98319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>
            <a:extLst>
              <a:ext uri="{FF2B5EF4-FFF2-40B4-BE49-F238E27FC236}">
                <a16:creationId xmlns:a16="http://schemas.microsoft.com/office/drawing/2014/main" id="{BE4621FB-C212-BB85-58AD-3A781D3A80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dirty="0" err="1"/>
              <a:t>RetinaNet</a:t>
            </a:r>
            <a:r>
              <a:rPr lang="fr-FR" dirty="0"/>
              <a:t> &amp; Résultats</a:t>
            </a:r>
          </a:p>
        </p:txBody>
      </p:sp>
      <p:sp>
        <p:nvSpPr>
          <p:cNvPr id="13" name="Google Shape;193;p30">
            <a:extLst>
              <a:ext uri="{FF2B5EF4-FFF2-40B4-BE49-F238E27FC236}">
                <a16:creationId xmlns:a16="http://schemas.microsoft.com/office/drawing/2014/main" id="{2DA2308B-5A58-E4DB-F2C7-9E36868A9C3E}"/>
              </a:ext>
            </a:extLst>
          </p:cNvPr>
          <p:cNvSpPr txBox="1">
            <a:spLocks/>
          </p:cNvSpPr>
          <p:nvPr/>
        </p:nvSpPr>
        <p:spPr>
          <a:xfrm>
            <a:off x="6002477" y="348273"/>
            <a:ext cx="273456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fr-FR" dirty="0"/>
              <a:t>Résultats expérimentaux sur le </a:t>
            </a:r>
            <a:r>
              <a:rPr lang="fr-FR" dirty="0" err="1"/>
              <a:t>dataset</a:t>
            </a:r>
            <a:r>
              <a:rPr lang="fr-FR" dirty="0"/>
              <a:t> : </a:t>
            </a:r>
          </a:p>
          <a:p>
            <a:pPr marL="0" indent="0"/>
            <a:r>
              <a:rPr lang="fr-FR" dirty="0"/>
              <a:t>COCO </a:t>
            </a:r>
            <a:r>
              <a:rPr lang="fr-FR" i="1" dirty="0"/>
              <a:t>trainval35k</a:t>
            </a:r>
            <a:r>
              <a:rPr lang="fr-FR" dirty="0"/>
              <a:t> split</a:t>
            </a:r>
            <a:endParaRPr lang="en-US" dirty="0"/>
          </a:p>
        </p:txBody>
      </p:sp>
      <p:pic>
        <p:nvPicPr>
          <p:cNvPr id="4" name="Image 3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19C06BC7-A0AF-3A7E-41A4-60A5E1396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5" y="1372758"/>
            <a:ext cx="4930988" cy="1270222"/>
          </a:xfrm>
          <a:prstGeom prst="rect">
            <a:avLst/>
          </a:prstGeom>
        </p:spPr>
      </p:pic>
      <p:sp>
        <p:nvSpPr>
          <p:cNvPr id="7" name="Google Shape;193;p30">
            <a:extLst>
              <a:ext uri="{FF2B5EF4-FFF2-40B4-BE49-F238E27FC236}">
                <a16:creationId xmlns:a16="http://schemas.microsoft.com/office/drawing/2014/main" id="{4ED57317-C3C7-FE34-BEBE-7773FCF4C181}"/>
              </a:ext>
            </a:extLst>
          </p:cNvPr>
          <p:cNvSpPr txBox="1">
            <a:spLocks/>
          </p:cNvSpPr>
          <p:nvPr/>
        </p:nvSpPr>
        <p:spPr>
          <a:xfrm>
            <a:off x="3084845" y="1052391"/>
            <a:ext cx="3051948" cy="375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/>
            <a:r>
              <a:rPr lang="en-US" u="sng" dirty="0"/>
              <a:t>Influence des </a:t>
            </a:r>
            <a:r>
              <a:rPr lang="en-US" u="sng" dirty="0" err="1"/>
              <a:t>hyperparamètres</a:t>
            </a:r>
            <a:r>
              <a:rPr lang="en-US" dirty="0"/>
              <a:t> :</a:t>
            </a:r>
          </a:p>
        </p:txBody>
      </p:sp>
      <p:sp>
        <p:nvSpPr>
          <p:cNvPr id="8" name="Google Shape;193;p30">
            <a:extLst>
              <a:ext uri="{FF2B5EF4-FFF2-40B4-BE49-F238E27FC236}">
                <a16:creationId xmlns:a16="http://schemas.microsoft.com/office/drawing/2014/main" id="{7988A399-79DC-DEC0-1F4E-FC6C2FF816AC}"/>
              </a:ext>
            </a:extLst>
          </p:cNvPr>
          <p:cNvSpPr txBox="1">
            <a:spLocks/>
          </p:cNvSpPr>
          <p:nvPr/>
        </p:nvSpPr>
        <p:spPr>
          <a:xfrm>
            <a:off x="3046024" y="2733412"/>
            <a:ext cx="3051948" cy="375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/>
            <a:r>
              <a:rPr lang="en-US" u="sng" dirty="0"/>
              <a:t>Influence de la backbone </a:t>
            </a:r>
            <a:r>
              <a:rPr lang="en-US" dirty="0"/>
              <a:t>:</a:t>
            </a:r>
          </a:p>
        </p:txBody>
      </p:sp>
      <p:pic>
        <p:nvPicPr>
          <p:cNvPr id="11" name="Image 10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2D92131F-1013-5ABA-84FA-94501B09E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593" y="3056425"/>
            <a:ext cx="3288809" cy="1848454"/>
          </a:xfrm>
          <a:prstGeom prst="rect">
            <a:avLst/>
          </a:prstGeom>
        </p:spPr>
      </p:pic>
      <p:pic>
        <p:nvPicPr>
          <p:cNvPr id="16" name="Image 15" descr="Une image contenant texte, Police, capture d’écran, information&#10;&#10;Le contenu généré par l’IA peut être incorrect.">
            <a:extLst>
              <a:ext uri="{FF2B5EF4-FFF2-40B4-BE49-F238E27FC236}">
                <a16:creationId xmlns:a16="http://schemas.microsoft.com/office/drawing/2014/main" id="{E705FE6F-EE37-4020-5237-3561813B8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512" y="3531199"/>
            <a:ext cx="2371530" cy="75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94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6991D16E-0931-45E9-C6B3-F574B3C47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>
            <a:extLst>
              <a:ext uri="{FF2B5EF4-FFF2-40B4-BE49-F238E27FC236}">
                <a16:creationId xmlns:a16="http://schemas.microsoft.com/office/drawing/2014/main" id="{4DF6C480-03AD-A921-E9D8-8CD7D8AA0D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dirty="0" err="1"/>
              <a:t>RetinaNet</a:t>
            </a:r>
            <a:r>
              <a:rPr lang="fr-FR" dirty="0"/>
              <a:t> &amp; Résultats</a:t>
            </a:r>
          </a:p>
        </p:txBody>
      </p:sp>
      <p:sp>
        <p:nvSpPr>
          <p:cNvPr id="8" name="Google Shape;193;p30">
            <a:extLst>
              <a:ext uri="{FF2B5EF4-FFF2-40B4-BE49-F238E27FC236}">
                <a16:creationId xmlns:a16="http://schemas.microsoft.com/office/drawing/2014/main" id="{8AB3A51F-C49E-D70D-A949-8D9E23468930}"/>
              </a:ext>
            </a:extLst>
          </p:cNvPr>
          <p:cNvSpPr txBox="1">
            <a:spLocks/>
          </p:cNvSpPr>
          <p:nvPr/>
        </p:nvSpPr>
        <p:spPr>
          <a:xfrm>
            <a:off x="1786641" y="2613827"/>
            <a:ext cx="3051948" cy="375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/>
            <a:r>
              <a:rPr lang="en-US" u="sng" dirty="0" err="1"/>
              <a:t>Comparaison</a:t>
            </a:r>
            <a:r>
              <a:rPr lang="en-US" u="sng" dirty="0"/>
              <a:t> au State-of-Art</a:t>
            </a:r>
            <a:r>
              <a:rPr lang="en-US" dirty="0"/>
              <a:t> :</a:t>
            </a:r>
          </a:p>
        </p:txBody>
      </p:sp>
      <p:pic>
        <p:nvPicPr>
          <p:cNvPr id="3" name="Image 2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CC14B4BD-8604-2029-BA1F-2035AB594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589" y="421526"/>
            <a:ext cx="3806350" cy="2310366"/>
          </a:xfrm>
          <a:prstGeom prst="rect">
            <a:avLst/>
          </a:prstGeom>
        </p:spPr>
      </p:pic>
      <p:pic>
        <p:nvPicPr>
          <p:cNvPr id="5" name="Image 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FAEB742F-C68B-03BC-059C-CA5E040BA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981541"/>
            <a:ext cx="5185230" cy="174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48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24AAD9C2-9DF9-4ECC-847D-538111450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>
            <a:extLst>
              <a:ext uri="{FF2B5EF4-FFF2-40B4-BE49-F238E27FC236}">
                <a16:creationId xmlns:a16="http://schemas.microsoft.com/office/drawing/2014/main" id="{419CE767-7931-82E2-7FE4-7069FB84AE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4"/>
            <a:ext cx="7704000" cy="1032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Démonstration : Focal </a:t>
            </a:r>
            <a:r>
              <a:rPr lang="fr-FR" dirty="0" err="1"/>
              <a:t>Loss</a:t>
            </a:r>
            <a:r>
              <a:rPr lang="fr-FR" dirty="0"/>
              <a:t> for Image Classification</a:t>
            </a:r>
          </a:p>
        </p:txBody>
      </p:sp>
      <p:sp>
        <p:nvSpPr>
          <p:cNvPr id="8" name="Google Shape;193;p30">
            <a:extLst>
              <a:ext uri="{FF2B5EF4-FFF2-40B4-BE49-F238E27FC236}">
                <a16:creationId xmlns:a16="http://schemas.microsoft.com/office/drawing/2014/main" id="{61A0F17C-946E-4880-60C7-AA4869DF1432}"/>
              </a:ext>
            </a:extLst>
          </p:cNvPr>
          <p:cNvSpPr txBox="1">
            <a:spLocks/>
          </p:cNvSpPr>
          <p:nvPr/>
        </p:nvSpPr>
        <p:spPr>
          <a:xfrm>
            <a:off x="441145" y="1680028"/>
            <a:ext cx="5251246" cy="65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/>
            <a:r>
              <a:rPr lang="en-US" b="1" u="sng" dirty="0" err="1"/>
              <a:t>Disclamer</a:t>
            </a:r>
            <a:r>
              <a:rPr lang="en-US" u="sng" dirty="0"/>
              <a:t> </a:t>
            </a:r>
            <a:r>
              <a:rPr lang="en-US" dirty="0"/>
              <a:t>:Les </a:t>
            </a:r>
            <a:r>
              <a:rPr lang="en-US" dirty="0" err="1"/>
              <a:t>modèles</a:t>
            </a:r>
            <a:r>
              <a:rPr lang="en-US" dirty="0"/>
              <a:t> de detection </a:t>
            </a:r>
            <a:r>
              <a:rPr lang="en-US" dirty="0" err="1"/>
              <a:t>d’objets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lourds</a:t>
            </a:r>
            <a:r>
              <a:rPr lang="en-US" dirty="0"/>
              <a:t> et </a:t>
            </a:r>
            <a:r>
              <a:rPr lang="en-US" dirty="0" err="1"/>
              <a:t>couteux</a:t>
            </a:r>
            <a:r>
              <a:rPr lang="en-US" dirty="0"/>
              <a:t> à entrainer</a:t>
            </a:r>
          </a:p>
          <a:p>
            <a:pPr marL="0" indent="0" algn="ctr"/>
            <a:r>
              <a:rPr lang="en-US" dirty="0"/>
              <a:t>Pour </a:t>
            </a:r>
            <a:r>
              <a:rPr lang="en-US" dirty="0" err="1"/>
              <a:t>démontrer</a:t>
            </a:r>
            <a:r>
              <a:rPr lang="en-US" dirty="0"/>
              <a:t> </a:t>
            </a:r>
            <a:r>
              <a:rPr lang="en-US" dirty="0" err="1"/>
              <a:t>l’efficacité</a:t>
            </a:r>
            <a:r>
              <a:rPr lang="en-US" dirty="0"/>
              <a:t> de la Focal Loss on </a:t>
            </a:r>
            <a:r>
              <a:rPr lang="en-US" dirty="0" err="1"/>
              <a:t>va</a:t>
            </a:r>
            <a:r>
              <a:rPr lang="en-US" dirty="0"/>
              <a:t> faire se </a:t>
            </a:r>
            <a:r>
              <a:rPr lang="en-US" dirty="0" err="1"/>
              <a:t>restreindre</a:t>
            </a:r>
            <a:r>
              <a:rPr lang="en-US" dirty="0"/>
              <a:t> à la classification </a:t>
            </a:r>
            <a:r>
              <a:rPr lang="en-US" dirty="0" err="1"/>
              <a:t>d’images</a:t>
            </a:r>
            <a:r>
              <a:rPr lang="en-US" dirty="0"/>
              <a:t> </a:t>
            </a:r>
          </a:p>
        </p:txBody>
      </p:sp>
      <p:pic>
        <p:nvPicPr>
          <p:cNvPr id="7" name="Image 6" descr="Une image contenant text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7C297563-6329-0519-7A13-D7C4C0F77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444" y="1477107"/>
            <a:ext cx="2987411" cy="1056015"/>
          </a:xfrm>
          <a:prstGeom prst="rect">
            <a:avLst/>
          </a:prstGeom>
        </p:spPr>
      </p:pic>
      <p:pic>
        <p:nvPicPr>
          <p:cNvPr id="10" name="Image 9" descr="Une image contenant mammifère, animal domestique, Race de chien, plein air&#10;&#10;Le contenu généré par l’IA peut être incorrect.">
            <a:extLst>
              <a:ext uri="{FF2B5EF4-FFF2-40B4-BE49-F238E27FC236}">
                <a16:creationId xmlns:a16="http://schemas.microsoft.com/office/drawing/2014/main" id="{FFE528BA-B18C-5980-C49B-AE3990AC0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3095111"/>
            <a:ext cx="1486070" cy="14860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 11" descr="Une image contenant mammifère, chat, chat domestique, Chats petite et moyenne taille&#10;&#10;Le contenu généré par l’IA peut être incorrect.">
            <a:extLst>
              <a:ext uri="{FF2B5EF4-FFF2-40B4-BE49-F238E27FC236}">
                <a16:creationId xmlns:a16="http://schemas.microsoft.com/office/drawing/2014/main" id="{09E5CABB-9C7F-7795-6570-375DE58BE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362" y="3091073"/>
            <a:ext cx="1486070" cy="14901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oogle Shape;193;p30">
            <a:extLst>
              <a:ext uri="{FF2B5EF4-FFF2-40B4-BE49-F238E27FC236}">
                <a16:creationId xmlns:a16="http://schemas.microsoft.com/office/drawing/2014/main" id="{60FDA558-2A37-431B-FF9D-1794375383AB}"/>
              </a:ext>
            </a:extLst>
          </p:cNvPr>
          <p:cNvSpPr txBox="1">
            <a:spLocks/>
          </p:cNvSpPr>
          <p:nvPr/>
        </p:nvSpPr>
        <p:spPr>
          <a:xfrm>
            <a:off x="622016" y="2571750"/>
            <a:ext cx="3406287" cy="434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/>
            <a:r>
              <a:rPr lang="en-US" b="1" dirty="0"/>
              <a:t>dog and cat </a:t>
            </a:r>
            <a:r>
              <a:rPr lang="en-US" dirty="0"/>
              <a:t>binary unbalanced dataset</a:t>
            </a:r>
          </a:p>
          <a:p>
            <a:pPr marL="0" indent="0" algn="ctr"/>
            <a:r>
              <a:rPr lang="en-US" dirty="0"/>
              <a:t>(100x100 images)</a:t>
            </a:r>
          </a:p>
        </p:txBody>
      </p:sp>
      <p:sp>
        <p:nvSpPr>
          <p:cNvPr id="14" name="Google Shape;193;p30">
            <a:extLst>
              <a:ext uri="{FF2B5EF4-FFF2-40B4-BE49-F238E27FC236}">
                <a16:creationId xmlns:a16="http://schemas.microsoft.com/office/drawing/2014/main" id="{643454D1-F2E8-9760-D4CD-3A1861A984C1}"/>
              </a:ext>
            </a:extLst>
          </p:cNvPr>
          <p:cNvSpPr txBox="1">
            <a:spLocks/>
          </p:cNvSpPr>
          <p:nvPr/>
        </p:nvSpPr>
        <p:spPr>
          <a:xfrm>
            <a:off x="4285622" y="3639557"/>
            <a:ext cx="1171072" cy="3931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/>
            <a:r>
              <a:rPr lang="en-US" b="1" dirty="0"/>
              <a:t>CNN</a:t>
            </a:r>
            <a:endParaRPr lang="en-US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A3D0A521-C12C-1D59-175E-787452E4D431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3847432" y="3836127"/>
            <a:ext cx="438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Google Shape;193;p30">
            <a:extLst>
              <a:ext uri="{FF2B5EF4-FFF2-40B4-BE49-F238E27FC236}">
                <a16:creationId xmlns:a16="http://schemas.microsoft.com/office/drawing/2014/main" id="{E2BE8E11-DD2F-2429-D951-0412226D1F59}"/>
              </a:ext>
            </a:extLst>
          </p:cNvPr>
          <p:cNvSpPr txBox="1">
            <a:spLocks/>
          </p:cNvSpPr>
          <p:nvPr/>
        </p:nvSpPr>
        <p:spPr>
          <a:xfrm>
            <a:off x="5994974" y="3085929"/>
            <a:ext cx="1171072" cy="5418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/>
            <a:r>
              <a:rPr lang="en-US" b="1" dirty="0"/>
              <a:t>Training with</a:t>
            </a:r>
          </a:p>
          <a:p>
            <a:pPr marL="0" indent="0" algn="ctr"/>
            <a:r>
              <a:rPr lang="en-US" b="1" dirty="0" err="1"/>
              <a:t>BCELoss</a:t>
            </a:r>
            <a:r>
              <a:rPr lang="en-US" b="1" dirty="0"/>
              <a:t>()</a:t>
            </a:r>
            <a:endParaRPr lang="en-US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9F994F7-39C5-78C1-AB38-712247752A8D}"/>
              </a:ext>
            </a:extLst>
          </p:cNvPr>
          <p:cNvSpPr txBox="1"/>
          <p:nvPr/>
        </p:nvSpPr>
        <p:spPr>
          <a:xfrm>
            <a:off x="720001" y="4596798"/>
            <a:ext cx="14860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/>
              <a:t>dog (class 0)</a:t>
            </a:r>
            <a:endParaRPr lang="fr-FR" sz="10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65E74D8-3CA7-2B01-39C9-AAEA3F6730F7}"/>
              </a:ext>
            </a:extLst>
          </p:cNvPr>
          <p:cNvSpPr txBox="1"/>
          <p:nvPr/>
        </p:nvSpPr>
        <p:spPr>
          <a:xfrm>
            <a:off x="2361363" y="4597001"/>
            <a:ext cx="14860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/>
              <a:t>cat (class 1)</a:t>
            </a:r>
            <a:endParaRPr lang="fr-FR" sz="1000" dirty="0"/>
          </a:p>
        </p:txBody>
      </p:sp>
      <p:sp>
        <p:nvSpPr>
          <p:cNvPr id="26" name="Google Shape;193;p30">
            <a:extLst>
              <a:ext uri="{FF2B5EF4-FFF2-40B4-BE49-F238E27FC236}">
                <a16:creationId xmlns:a16="http://schemas.microsoft.com/office/drawing/2014/main" id="{0D5B6F89-9405-1D0D-49B3-4D00BF14DB28}"/>
              </a:ext>
            </a:extLst>
          </p:cNvPr>
          <p:cNvSpPr txBox="1">
            <a:spLocks/>
          </p:cNvSpPr>
          <p:nvPr/>
        </p:nvSpPr>
        <p:spPr>
          <a:xfrm>
            <a:off x="5994974" y="4050045"/>
            <a:ext cx="1171072" cy="5418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/>
            <a:r>
              <a:rPr lang="en-US" b="1" dirty="0"/>
              <a:t>Training with</a:t>
            </a:r>
          </a:p>
          <a:p>
            <a:pPr marL="0" indent="0" algn="ctr"/>
            <a:r>
              <a:rPr lang="en-US" b="1" dirty="0" err="1"/>
              <a:t>FocalLoss</a:t>
            </a:r>
            <a:r>
              <a:rPr lang="en-US" b="1" dirty="0"/>
              <a:t>()</a:t>
            </a:r>
            <a:endParaRPr lang="en-US" dirty="0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C483842D-9688-64F1-BBFF-43A4BA73BF9D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 flipV="1">
            <a:off x="5456694" y="3356835"/>
            <a:ext cx="538280" cy="479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80592E1F-2B14-6302-E7D5-2C26581A73B2}"/>
              </a:ext>
            </a:extLst>
          </p:cNvPr>
          <p:cNvCxnSpPr>
            <a:cxnSpLocks/>
            <a:stCxn id="14" idx="3"/>
            <a:endCxn id="26" idx="1"/>
          </p:cNvCxnSpPr>
          <p:nvPr/>
        </p:nvCxnSpPr>
        <p:spPr>
          <a:xfrm>
            <a:off x="5456694" y="3836127"/>
            <a:ext cx="538280" cy="484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Google Shape;193;p30">
            <a:extLst>
              <a:ext uri="{FF2B5EF4-FFF2-40B4-BE49-F238E27FC236}">
                <a16:creationId xmlns:a16="http://schemas.microsoft.com/office/drawing/2014/main" id="{A57B5139-26CB-86D8-172E-B1A9F96DD108}"/>
              </a:ext>
            </a:extLst>
          </p:cNvPr>
          <p:cNvSpPr txBox="1">
            <a:spLocks/>
          </p:cNvSpPr>
          <p:nvPr/>
        </p:nvSpPr>
        <p:spPr>
          <a:xfrm>
            <a:off x="7494014" y="3653248"/>
            <a:ext cx="1171072" cy="34696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/>
            <a:r>
              <a:rPr lang="en-US" b="1" dirty="0"/>
              <a:t>F1 score</a:t>
            </a:r>
            <a:endParaRPr lang="en-US" dirty="0"/>
          </a:p>
        </p:txBody>
      </p:sp>
      <p:pic>
        <p:nvPicPr>
          <p:cNvPr id="49" name="Image 48" descr="Une image contenant texte, Police, ligne, blanc&#10;&#10;Le contenu généré par l’IA peut être incorrect.">
            <a:extLst>
              <a:ext uri="{FF2B5EF4-FFF2-40B4-BE49-F238E27FC236}">
                <a16:creationId xmlns:a16="http://schemas.microsoft.com/office/drawing/2014/main" id="{66A44AF8-E7D6-4ED7-5800-17EFA1E66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321" y="4111929"/>
            <a:ext cx="1470198" cy="264217"/>
          </a:xfrm>
          <a:prstGeom prst="rect">
            <a:avLst/>
          </a:prstGeom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EF06B94B-FC8E-2D9F-8B28-30FF94D9A9B3}"/>
              </a:ext>
            </a:extLst>
          </p:cNvPr>
          <p:cNvSpPr txBox="1"/>
          <p:nvPr/>
        </p:nvSpPr>
        <p:spPr>
          <a:xfrm>
            <a:off x="7268255" y="4426774"/>
            <a:ext cx="1614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800" b="0" i="0" dirty="0">
                <a:solidFill>
                  <a:srgbClr val="05192D"/>
                </a:solidFill>
                <a:effectLst/>
                <a:latin typeface="Studio-Feixen-Sans"/>
              </a:rPr>
              <a:t>pénalisant les modèles qui obtiennent de bons résultats sur l'un mais pas sur l'autre</a:t>
            </a:r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19461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60C71C47-84B0-69F9-5AF4-C3517B806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D3270E8-7387-FBB9-354B-A86C85DA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3829" y="2006200"/>
            <a:ext cx="3036342" cy="1088692"/>
          </a:xfrm>
        </p:spPr>
        <p:txBody>
          <a:bodyPr/>
          <a:lstStyle/>
          <a:p>
            <a:pPr algn="ctr"/>
            <a:r>
              <a:rPr lang="fr-FR" dirty="0"/>
              <a:t>Merci pour votre attention !</a:t>
            </a:r>
          </a:p>
        </p:txBody>
      </p:sp>
    </p:spTree>
    <p:extLst>
      <p:ext uri="{BB962C8B-B14F-4D97-AF65-F5344CB8AC3E}">
        <p14:creationId xmlns:p14="http://schemas.microsoft.com/office/powerpoint/2010/main" val="3300180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subTitle" idx="1"/>
          </p:nvPr>
        </p:nvSpPr>
        <p:spPr>
          <a:xfrm>
            <a:off x="1883600" y="1341774"/>
            <a:ext cx="4622708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à la détection d’object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13"/>
          </p:nvPr>
        </p:nvSpPr>
        <p:spPr>
          <a:xfrm>
            <a:off x="1883600" y="3003800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Focal Loss</a:t>
            </a:r>
            <a:endParaRPr dirty="0"/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Ordre du jour</a:t>
            </a:r>
            <a:endParaRPr dirty="0"/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 idx="2"/>
          </p:nvPr>
        </p:nvSpPr>
        <p:spPr>
          <a:xfrm>
            <a:off x="1148900" y="1341783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01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3"/>
          </p:nvPr>
        </p:nvSpPr>
        <p:spPr>
          <a:xfrm>
            <a:off x="1148900" y="3003791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C00000"/>
                </a:solidFill>
              </a:rPr>
              <a:t>04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 idx="4"/>
          </p:nvPr>
        </p:nvSpPr>
        <p:spPr>
          <a:xfrm>
            <a:off x="1142125" y="1875183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C00000"/>
                </a:solidFill>
              </a:rPr>
              <a:t>02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title" idx="5"/>
          </p:nvPr>
        </p:nvSpPr>
        <p:spPr>
          <a:xfrm>
            <a:off x="1142125" y="3537191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>
                <a:solidFill>
                  <a:srgbClr val="C00000"/>
                </a:solidFill>
              </a:rPr>
              <a:t>05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60" name="Google Shape;160;p27"/>
          <p:cNvSpPr txBox="1">
            <a:spLocks noGrp="1"/>
          </p:cNvSpPr>
          <p:nvPr>
            <p:ph type="title" idx="6"/>
          </p:nvPr>
        </p:nvSpPr>
        <p:spPr>
          <a:xfrm>
            <a:off x="1142125" y="2408583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>
                <a:solidFill>
                  <a:srgbClr val="C00000"/>
                </a:solidFill>
              </a:rPr>
              <a:t>03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7"/>
          </p:nvPr>
        </p:nvSpPr>
        <p:spPr>
          <a:xfrm>
            <a:off x="1142125" y="4070591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C00000"/>
                </a:solidFill>
              </a:rPr>
              <a:t>06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8"/>
          </p:nvPr>
        </p:nvSpPr>
        <p:spPr>
          <a:xfrm>
            <a:off x="1876824" y="1875175"/>
            <a:ext cx="508166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One-stage Detector vs </a:t>
            </a:r>
            <a:r>
              <a:rPr lang="fr-FR" dirty="0" err="1"/>
              <a:t>Two</a:t>
            </a:r>
            <a:r>
              <a:rPr lang="fr-FR" dirty="0"/>
              <a:t>-stage Detector</a:t>
            </a:r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9"/>
          </p:nvPr>
        </p:nvSpPr>
        <p:spPr>
          <a:xfrm>
            <a:off x="1876825" y="2408575"/>
            <a:ext cx="4393346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Problématique : </a:t>
            </a:r>
            <a:r>
              <a:rPr lang="fr-FR" dirty="0"/>
              <a:t>Déséquilibre de classe</a:t>
            </a:r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4"/>
          </p:nvPr>
        </p:nvSpPr>
        <p:spPr>
          <a:xfrm>
            <a:off x="1876825" y="3537200"/>
            <a:ext cx="253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RetinaNet &amp; Résultats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15"/>
          </p:nvPr>
        </p:nvSpPr>
        <p:spPr>
          <a:xfrm>
            <a:off x="1876825" y="4070600"/>
            <a:ext cx="5001272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Démonstration : Focal Loss for Image Classification</a:t>
            </a:r>
            <a:endParaRPr dirty="0"/>
          </a:p>
        </p:txBody>
      </p:sp>
      <p:pic>
        <p:nvPicPr>
          <p:cNvPr id="2050" name="Picture 2" descr="arXiv.org (@arxiv) / Posts / X">
            <a:extLst>
              <a:ext uri="{FF2B5EF4-FFF2-40B4-BE49-F238E27FC236}">
                <a16:creationId xmlns:a16="http://schemas.microsoft.com/office/drawing/2014/main" id="{C3ECFDE7-4276-346F-776D-C15735112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82" b="25979"/>
          <a:stretch>
            <a:fillRect/>
          </a:stretch>
        </p:blipFill>
        <p:spPr bwMode="auto">
          <a:xfrm>
            <a:off x="6772170" y="531789"/>
            <a:ext cx="1508090" cy="74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DE11ADD-F539-FA5A-BCB3-E6E9761920CA}"/>
              </a:ext>
            </a:extLst>
          </p:cNvPr>
          <p:cNvSpPr txBox="1"/>
          <p:nvPr/>
        </p:nvSpPr>
        <p:spPr>
          <a:xfrm>
            <a:off x="6506308" y="1251134"/>
            <a:ext cx="22172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B</a:t>
            </a:r>
            <a:r>
              <a:rPr lang="en" dirty="0"/>
              <a:t>asé sur l’article de Facebook IA Research: 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8636E7C-6C82-FA78-EBB6-BF16012059D4}"/>
              </a:ext>
            </a:extLst>
          </p:cNvPr>
          <p:cNvSpPr txBox="1"/>
          <p:nvPr/>
        </p:nvSpPr>
        <p:spPr>
          <a:xfrm>
            <a:off x="6417565" y="1784382"/>
            <a:ext cx="22172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Focal Loss for Dense Object Detection</a:t>
            </a:r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FCD24BE-C74E-4951-5730-CA0BD0823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>
            <a:extLst>
              <a:ext uri="{FF2B5EF4-FFF2-40B4-BE49-F238E27FC236}">
                <a16:creationId xmlns:a16="http://schemas.microsoft.com/office/drawing/2014/main" id="{FD574A59-1F9E-71D2-723B-8C90DF3B6D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à la détection d’object</a:t>
            </a:r>
            <a:endParaRPr dirty="0"/>
          </a:p>
        </p:txBody>
      </p:sp>
      <p:pic>
        <p:nvPicPr>
          <p:cNvPr id="11" name="Picture 2" descr="Explore YOLOv4: Speedy Object Detection Mastery">
            <a:extLst>
              <a:ext uri="{FF2B5EF4-FFF2-40B4-BE49-F238E27FC236}">
                <a16:creationId xmlns:a16="http://schemas.microsoft.com/office/drawing/2014/main" id="{25838145-7EA9-619F-6481-1E99CB356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87"/>
          <a:stretch>
            <a:fillRect/>
          </a:stretch>
        </p:blipFill>
        <p:spPr bwMode="auto">
          <a:xfrm>
            <a:off x="878541" y="1406484"/>
            <a:ext cx="2756087" cy="22412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93;p30">
            <a:extLst>
              <a:ext uri="{FF2B5EF4-FFF2-40B4-BE49-F238E27FC236}">
                <a16:creationId xmlns:a16="http://schemas.microsoft.com/office/drawing/2014/main" id="{2CAC3E0A-3CD5-2195-381F-3B844CD60F3E}"/>
              </a:ext>
            </a:extLst>
          </p:cNvPr>
          <p:cNvSpPr txBox="1">
            <a:spLocks/>
          </p:cNvSpPr>
          <p:nvPr/>
        </p:nvSpPr>
        <p:spPr>
          <a:xfrm>
            <a:off x="4105478" y="3116745"/>
            <a:ext cx="4078904" cy="134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/>
            <a:r>
              <a:rPr lang="fr-FR" u="sng" dirty="0"/>
              <a:t>Pour décrire un objet </a:t>
            </a:r>
            <a:r>
              <a:rPr lang="fr-FR" dirty="0"/>
              <a:t>:</a:t>
            </a:r>
          </a:p>
          <a:p>
            <a:pPr marL="0" indent="0" algn="ctr"/>
            <a:endParaRPr lang="fr-FR" dirty="0"/>
          </a:p>
          <a:p>
            <a:pPr marL="0" indent="0" algn="ctr"/>
            <a:r>
              <a:rPr lang="fr-FR" dirty="0"/>
              <a:t>- La probabilité qu'une cellule de la grille contienne un objet </a:t>
            </a:r>
            <a:r>
              <a:rPr lang="en-US" dirty="0"/>
              <a:t>(p)</a:t>
            </a:r>
          </a:p>
          <a:p>
            <a:pPr marL="171450" indent="-171450" algn="ctr">
              <a:buFontTx/>
              <a:buChar char="-"/>
            </a:pPr>
            <a:r>
              <a:rPr lang="fr-FR" dirty="0"/>
              <a:t>À quelle classe appartient l'objet </a:t>
            </a:r>
            <a:r>
              <a:rPr lang="en-US" dirty="0"/>
              <a:t>(C1, C2,…,Cc)</a:t>
            </a:r>
          </a:p>
          <a:p>
            <a:pPr marL="171450" indent="-171450" algn="ctr">
              <a:buFontTx/>
              <a:buChar char="-"/>
            </a:pPr>
            <a:r>
              <a:rPr lang="fr-FR" dirty="0"/>
              <a:t>Quatre descripteurs de la boîte englobante (</a:t>
            </a:r>
            <a:r>
              <a:rPr lang="fr-FR" dirty="0" err="1"/>
              <a:t>tx</a:t>
            </a:r>
            <a:r>
              <a:rPr lang="fr-FR" dirty="0"/>
              <a:t>, </a:t>
            </a:r>
            <a:r>
              <a:rPr lang="fr-FR" dirty="0" err="1"/>
              <a:t>ty</a:t>
            </a:r>
            <a:r>
              <a:rPr lang="fr-FR" dirty="0"/>
              <a:t>, </a:t>
            </a:r>
            <a:r>
              <a:rPr lang="fr-FR" dirty="0" err="1"/>
              <a:t>tw</a:t>
            </a:r>
            <a:r>
              <a:rPr lang="fr-FR" dirty="0"/>
              <a:t>, th)</a:t>
            </a:r>
            <a:endParaRPr lang="en-US" dirty="0"/>
          </a:p>
          <a:p>
            <a:pPr marL="0" indent="0" algn="ctr"/>
            <a:endParaRPr lang="en-US" dirty="0"/>
          </a:p>
          <a:p>
            <a:pPr marL="0" indent="0"/>
            <a:endParaRPr lang="en-US" dirty="0"/>
          </a:p>
        </p:txBody>
      </p:sp>
      <p:pic>
        <p:nvPicPr>
          <p:cNvPr id="6146" name="Picture 2" descr="one bounding box">
            <a:extLst>
              <a:ext uri="{FF2B5EF4-FFF2-40B4-BE49-F238E27FC236}">
                <a16:creationId xmlns:a16="http://schemas.microsoft.com/office/drawing/2014/main" id="{CEAA32DB-B2CA-6BBF-3936-5E99AB94C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583" y="1311419"/>
            <a:ext cx="3858565" cy="174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93;p30">
            <a:extLst>
              <a:ext uri="{FF2B5EF4-FFF2-40B4-BE49-F238E27FC236}">
                <a16:creationId xmlns:a16="http://schemas.microsoft.com/office/drawing/2014/main" id="{AAE4B199-B232-1FC7-C0EB-8E7AE5CE5581}"/>
              </a:ext>
            </a:extLst>
          </p:cNvPr>
          <p:cNvSpPr txBox="1">
            <a:spLocks/>
          </p:cNvSpPr>
          <p:nvPr/>
        </p:nvSpPr>
        <p:spPr>
          <a:xfrm>
            <a:off x="529597" y="3873414"/>
            <a:ext cx="3758773" cy="1062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/>
            <a:r>
              <a:rPr lang="en-US" dirty="0"/>
              <a:t>Multi-classification </a:t>
            </a:r>
            <a:r>
              <a:rPr lang="en-US" dirty="0" err="1"/>
              <a:t>d’objets</a:t>
            </a:r>
            <a:r>
              <a:rPr lang="en-US" dirty="0"/>
              <a:t> </a:t>
            </a:r>
          </a:p>
          <a:p>
            <a:pPr marL="0" indent="0" algn="ctr"/>
            <a:r>
              <a:rPr lang="en-US" dirty="0"/>
              <a:t>(</a:t>
            </a:r>
            <a:r>
              <a:rPr lang="fr-FR" dirty="0"/>
              <a:t>ImageNet1k – 1000 classes)</a:t>
            </a:r>
          </a:p>
          <a:p>
            <a:pPr marL="0" indent="0" algn="ctr"/>
            <a:r>
              <a:rPr lang="en-US" dirty="0"/>
              <a:t>+</a:t>
            </a:r>
          </a:p>
          <a:p>
            <a:pPr marL="0" indent="0" algn="ctr"/>
            <a:r>
              <a:rPr lang="en-US" dirty="0" err="1"/>
              <a:t>Localisation</a:t>
            </a:r>
            <a:r>
              <a:rPr lang="en-US" dirty="0"/>
              <a:t> </a:t>
            </a:r>
            <a:r>
              <a:rPr lang="en-US" dirty="0" err="1"/>
              <a:t>d’objets</a:t>
            </a:r>
            <a:r>
              <a:rPr lang="en-US" dirty="0"/>
              <a:t> </a:t>
            </a:r>
          </a:p>
          <a:p>
            <a:pPr marL="0" indent="0" algn="ctr"/>
            <a:r>
              <a:rPr lang="en-US" dirty="0"/>
              <a:t>(avec des </a:t>
            </a:r>
            <a:r>
              <a:rPr lang="en-US" i="1" dirty="0"/>
              <a:t>anchor box </a:t>
            </a:r>
            <a:r>
              <a:rPr lang="en-US" dirty="0"/>
              <a:t>)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78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C1BC94E4-5D97-413B-A9E8-E86604E7B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>
            <a:extLst>
              <a:ext uri="{FF2B5EF4-FFF2-40B4-BE49-F238E27FC236}">
                <a16:creationId xmlns:a16="http://schemas.microsoft.com/office/drawing/2014/main" id="{FAB1F42B-4DC5-D8AD-B7D8-51F2EC3E015D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309330" y="1474925"/>
            <a:ext cx="2651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 méthodes</a:t>
            </a:r>
            <a:endParaRPr dirty="0"/>
          </a:p>
        </p:txBody>
      </p:sp>
      <p:sp>
        <p:nvSpPr>
          <p:cNvPr id="191" name="Google Shape;191;p30">
            <a:extLst>
              <a:ext uri="{FF2B5EF4-FFF2-40B4-BE49-F238E27FC236}">
                <a16:creationId xmlns:a16="http://schemas.microsoft.com/office/drawing/2014/main" id="{24E678C2-4E03-D250-ADC5-C611ABF860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à la détection d’object</a:t>
            </a:r>
            <a:endParaRPr dirty="0"/>
          </a:p>
        </p:txBody>
      </p:sp>
      <p:sp>
        <p:nvSpPr>
          <p:cNvPr id="193" name="Google Shape;193;p30">
            <a:extLst>
              <a:ext uri="{FF2B5EF4-FFF2-40B4-BE49-F238E27FC236}">
                <a16:creationId xmlns:a16="http://schemas.microsoft.com/office/drawing/2014/main" id="{85D4B0EB-2384-593B-40D4-8D713988BEF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309331" y="1964164"/>
            <a:ext cx="2651700" cy="946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err="1"/>
              <a:t>Classic</a:t>
            </a:r>
            <a:r>
              <a:rPr lang="fr-FR" dirty="0"/>
              <a:t> Object Detectors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One-stage Detectors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 err="1"/>
              <a:t>Two</a:t>
            </a:r>
            <a:r>
              <a:rPr lang="fr-FR" dirty="0"/>
              <a:t>-stage Detectors (</a:t>
            </a:r>
            <a:r>
              <a:rPr lang="fr-FR" i="1" dirty="0"/>
              <a:t>state-of-art</a:t>
            </a:r>
            <a:r>
              <a:rPr lang="fr-FR" dirty="0"/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10" name="Google Shape;190;p30">
            <a:extLst>
              <a:ext uri="{FF2B5EF4-FFF2-40B4-BE49-F238E27FC236}">
                <a16:creationId xmlns:a16="http://schemas.microsoft.com/office/drawing/2014/main" id="{B632135A-6FFA-8108-AB0C-DBA46E639643}"/>
              </a:ext>
            </a:extLst>
          </p:cNvPr>
          <p:cNvSpPr txBox="1">
            <a:spLocks/>
          </p:cNvSpPr>
          <p:nvPr/>
        </p:nvSpPr>
        <p:spPr>
          <a:xfrm>
            <a:off x="4309330" y="2910603"/>
            <a:ext cx="2651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dirty="0"/>
              <a:t>Enjeux</a:t>
            </a:r>
          </a:p>
        </p:txBody>
      </p:sp>
      <p:pic>
        <p:nvPicPr>
          <p:cNvPr id="11" name="Picture 2" descr="Explore YOLOv4: Speedy Object Detection Mastery">
            <a:extLst>
              <a:ext uri="{FF2B5EF4-FFF2-40B4-BE49-F238E27FC236}">
                <a16:creationId xmlns:a16="http://schemas.microsoft.com/office/drawing/2014/main" id="{E27F4A4F-69F1-6BEA-E2F8-F3CAE65B5E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87"/>
          <a:stretch>
            <a:fillRect/>
          </a:stretch>
        </p:blipFill>
        <p:spPr bwMode="auto">
          <a:xfrm>
            <a:off x="878541" y="1406484"/>
            <a:ext cx="2756087" cy="22412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93;p30">
            <a:extLst>
              <a:ext uri="{FF2B5EF4-FFF2-40B4-BE49-F238E27FC236}">
                <a16:creationId xmlns:a16="http://schemas.microsoft.com/office/drawing/2014/main" id="{543B8922-442B-8C0D-6108-DD3BEF3DFD44}"/>
              </a:ext>
            </a:extLst>
          </p:cNvPr>
          <p:cNvSpPr txBox="1">
            <a:spLocks/>
          </p:cNvSpPr>
          <p:nvPr/>
        </p:nvSpPr>
        <p:spPr>
          <a:xfrm>
            <a:off x="377197" y="3721014"/>
            <a:ext cx="3758773" cy="1062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 algn="ctr"/>
            <a:r>
              <a:rPr lang="en-US" dirty="0"/>
              <a:t>Multi-classification </a:t>
            </a:r>
            <a:r>
              <a:rPr lang="en-US" dirty="0" err="1"/>
              <a:t>d’objets</a:t>
            </a:r>
            <a:r>
              <a:rPr lang="en-US" dirty="0"/>
              <a:t> </a:t>
            </a:r>
          </a:p>
          <a:p>
            <a:pPr marL="0" indent="0" algn="ctr"/>
            <a:r>
              <a:rPr lang="en-US" dirty="0"/>
              <a:t>(</a:t>
            </a:r>
            <a:r>
              <a:rPr lang="fr-FR" dirty="0"/>
              <a:t>ImageNet1k – 1000 classes)</a:t>
            </a:r>
          </a:p>
          <a:p>
            <a:pPr marL="0" indent="0" algn="ctr"/>
            <a:r>
              <a:rPr lang="en-US" dirty="0"/>
              <a:t>+</a:t>
            </a:r>
          </a:p>
          <a:p>
            <a:pPr marL="0" indent="0" algn="ctr"/>
            <a:r>
              <a:rPr lang="en-US" dirty="0" err="1"/>
              <a:t>Localisation</a:t>
            </a:r>
            <a:r>
              <a:rPr lang="en-US" dirty="0"/>
              <a:t> </a:t>
            </a:r>
            <a:r>
              <a:rPr lang="en-US" dirty="0" err="1"/>
              <a:t>d’objets</a:t>
            </a:r>
            <a:r>
              <a:rPr lang="en-US" dirty="0"/>
              <a:t> </a:t>
            </a:r>
          </a:p>
          <a:p>
            <a:pPr marL="0" indent="0" algn="ctr"/>
            <a:r>
              <a:rPr lang="en-US" dirty="0"/>
              <a:t>(avec des </a:t>
            </a:r>
            <a:r>
              <a:rPr lang="en-US" i="1" dirty="0"/>
              <a:t>anchor box </a:t>
            </a:r>
            <a:r>
              <a:rPr lang="en-US" dirty="0"/>
              <a:t>)</a:t>
            </a:r>
          </a:p>
          <a:p>
            <a:pPr marL="0" indent="0"/>
            <a:endParaRPr lang="en-US" dirty="0"/>
          </a:p>
        </p:txBody>
      </p:sp>
      <p:sp>
        <p:nvSpPr>
          <p:cNvPr id="13" name="Google Shape;193;p30">
            <a:extLst>
              <a:ext uri="{FF2B5EF4-FFF2-40B4-BE49-F238E27FC236}">
                <a16:creationId xmlns:a16="http://schemas.microsoft.com/office/drawing/2014/main" id="{29B5E5BC-9D85-3EDF-7C0C-A68A2AD2F296}"/>
              </a:ext>
            </a:extLst>
          </p:cNvPr>
          <p:cNvSpPr txBox="1">
            <a:spLocks/>
          </p:cNvSpPr>
          <p:nvPr/>
        </p:nvSpPr>
        <p:spPr>
          <a:xfrm>
            <a:off x="4309330" y="3367803"/>
            <a:ext cx="3875052" cy="752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None/>
              <a:defRPr sz="1200" b="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pPr marL="0" indent="0"/>
            <a:r>
              <a:rPr lang="en-US" dirty="0" err="1"/>
              <a:t>Compromis</a:t>
            </a:r>
            <a:r>
              <a:rPr lang="en-US" dirty="0"/>
              <a:t> </a:t>
            </a:r>
            <a:r>
              <a:rPr lang="fr-FR" b="1" dirty="0"/>
              <a:t>Précision/Vitesse </a:t>
            </a:r>
            <a:r>
              <a:rPr lang="fr-FR" dirty="0"/>
              <a:t>: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Bonne </a:t>
            </a:r>
            <a:r>
              <a:rPr lang="en-US" dirty="0" err="1"/>
              <a:t>précision</a:t>
            </a:r>
            <a:r>
              <a:rPr lang="en-US" dirty="0"/>
              <a:t> sur les </a:t>
            </a:r>
            <a:r>
              <a:rPr lang="en-US" dirty="0" err="1"/>
              <a:t>prédictions</a:t>
            </a:r>
            <a:r>
              <a:rPr lang="en-US" dirty="0"/>
              <a:t> (ex : R-CNN)</a:t>
            </a:r>
          </a:p>
          <a:p>
            <a:pPr marL="171450" indent="-171450">
              <a:buFontTx/>
              <a:buChar char="-"/>
            </a:pPr>
            <a:r>
              <a:rPr lang="en-US" dirty="0"/>
              <a:t>Bonne performance </a:t>
            </a:r>
            <a:r>
              <a:rPr lang="en-US" dirty="0" err="1"/>
              <a:t>en</a:t>
            </a:r>
            <a:r>
              <a:rPr lang="en-US" dirty="0"/>
              <a:t> temps </a:t>
            </a:r>
            <a:r>
              <a:rPr lang="en-US" dirty="0" err="1"/>
              <a:t>réel</a:t>
            </a:r>
            <a:r>
              <a:rPr lang="en-US" dirty="0"/>
              <a:t> (ex : YOLO)</a:t>
            </a:r>
          </a:p>
        </p:txBody>
      </p:sp>
      <p:pic>
        <p:nvPicPr>
          <p:cNvPr id="3074" name="Picture 2" descr="Sliding Window Technique &amp;Opencv for robust OBJECT DETECTION | by  Saipoojithasajjavarapu | Medium">
            <a:extLst>
              <a:ext uri="{FF2B5EF4-FFF2-40B4-BE49-F238E27FC236}">
                <a16:creationId xmlns:a16="http://schemas.microsoft.com/office/drawing/2014/main" id="{C43FA9C7-AD51-5EAF-AC68-98CE1F666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" t="6871" r="1841" b="2141"/>
          <a:stretch>
            <a:fillRect/>
          </a:stretch>
        </p:blipFill>
        <p:spPr bwMode="auto">
          <a:xfrm>
            <a:off x="7139353" y="622713"/>
            <a:ext cx="1482133" cy="14369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440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E47326A9-28CD-723A-A947-3B514001F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>
            <a:extLst>
              <a:ext uri="{FF2B5EF4-FFF2-40B4-BE49-F238E27FC236}">
                <a16:creationId xmlns:a16="http://schemas.microsoft.com/office/drawing/2014/main" id="{FE5E4ED0-0743-1457-C50E-21805FBBE6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One-stage Detector vs </a:t>
            </a:r>
            <a:r>
              <a:rPr lang="fr-FR" dirty="0" err="1"/>
              <a:t>Two</a:t>
            </a:r>
            <a:r>
              <a:rPr lang="fr-FR" dirty="0"/>
              <a:t>-stage Detector</a:t>
            </a:r>
          </a:p>
        </p:txBody>
      </p:sp>
      <p:pic>
        <p:nvPicPr>
          <p:cNvPr id="5122" name="Picture 2" descr="On the Performance of One-Stage and Two-Stage Object Detectors in  Autonomous Vehicles Using Camera Data">
            <a:extLst>
              <a:ext uri="{FF2B5EF4-FFF2-40B4-BE49-F238E27FC236}">
                <a16:creationId xmlns:a16="http://schemas.microsoft.com/office/drawing/2014/main" id="{DB74A430-E203-6E61-1990-F700785EE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6" y="2089408"/>
            <a:ext cx="4550829" cy="17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90;p30">
            <a:extLst>
              <a:ext uri="{FF2B5EF4-FFF2-40B4-BE49-F238E27FC236}">
                <a16:creationId xmlns:a16="http://schemas.microsoft.com/office/drawing/2014/main" id="{BDF75AE8-652A-E644-70CA-D614C52B62C5}"/>
              </a:ext>
            </a:extLst>
          </p:cNvPr>
          <p:cNvSpPr txBox="1">
            <a:spLocks/>
          </p:cNvSpPr>
          <p:nvPr/>
        </p:nvSpPr>
        <p:spPr>
          <a:xfrm>
            <a:off x="897913" y="1281164"/>
            <a:ext cx="367408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dirty="0"/>
              <a:t>Une différence d’architecture…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83B0ADA-AC90-AF74-5992-631192CDE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69" y="1974501"/>
            <a:ext cx="3286206" cy="210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248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dirty="0"/>
              <a:t>One-stage Detector</a:t>
            </a:r>
          </a:p>
        </p:txBody>
      </p:sp>
      <p:pic>
        <p:nvPicPr>
          <p:cNvPr id="4098" name="Picture 2" descr="Detectors internal network differences based on Oriol (2021)">
            <a:extLst>
              <a:ext uri="{FF2B5EF4-FFF2-40B4-BE49-F238E27FC236}">
                <a16:creationId xmlns:a16="http://schemas.microsoft.com/office/drawing/2014/main" id="{96A72BF0-ED25-2956-F2F6-6DFD51470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40"/>
          <a:stretch>
            <a:fillRect/>
          </a:stretch>
        </p:blipFill>
        <p:spPr bwMode="auto">
          <a:xfrm>
            <a:off x="504966" y="3296661"/>
            <a:ext cx="3471130" cy="108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On the Performance of One-Stage and Two-Stage Object Detectors in  Autonomous Vehicles Using Camera Data">
            <a:extLst>
              <a:ext uri="{FF2B5EF4-FFF2-40B4-BE49-F238E27FC236}">
                <a16:creationId xmlns:a16="http://schemas.microsoft.com/office/drawing/2014/main" id="{69F11919-4338-9EE3-6180-F9C4E0F6C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94" t="30914"/>
          <a:stretch>
            <a:fillRect/>
          </a:stretch>
        </p:blipFill>
        <p:spPr bwMode="auto">
          <a:xfrm>
            <a:off x="811691" y="1353325"/>
            <a:ext cx="2857681" cy="174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40E459DC-87F6-EC90-C74E-34BD05DF7ED5}"/>
              </a:ext>
            </a:extLst>
          </p:cNvPr>
          <p:cNvSpPr txBox="1"/>
          <p:nvPr/>
        </p:nvSpPr>
        <p:spPr>
          <a:xfrm>
            <a:off x="4793063" y="923915"/>
            <a:ext cx="335615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111F68"/>
                </a:solidFill>
                <a:effectLst/>
                <a:latin typeface="Archivo"/>
              </a:rPr>
              <a:t>détecteur à un seul niveau, avec 3 composants :</a:t>
            </a:r>
          </a:p>
          <a:p>
            <a:endParaRPr lang="fr-FR" dirty="0">
              <a:solidFill>
                <a:srgbClr val="111F68"/>
              </a:solidFill>
              <a:latin typeface="Archivo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rgbClr val="111F68"/>
                </a:solidFill>
                <a:latin typeface="Archivo"/>
              </a:rPr>
              <a:t>Backbone</a:t>
            </a:r>
            <a:r>
              <a:rPr lang="fr-FR" dirty="0">
                <a:solidFill>
                  <a:srgbClr val="111F68"/>
                </a:solidFill>
                <a:latin typeface="Archivo"/>
              </a:rPr>
              <a:t> : </a:t>
            </a:r>
            <a:r>
              <a:rPr lang="fr-FR" dirty="0"/>
              <a:t> </a:t>
            </a:r>
            <a:r>
              <a:rPr lang="fr-FR" dirty="0">
                <a:solidFill>
                  <a:srgbClr val="111F68"/>
                </a:solidFill>
                <a:latin typeface="Archivo"/>
              </a:rPr>
              <a:t>réseau CNN qui sert de base pour l’extraction des caractéristiques (ex : </a:t>
            </a:r>
            <a:r>
              <a:rPr lang="fr-FR" dirty="0" err="1">
                <a:solidFill>
                  <a:srgbClr val="111F68"/>
                </a:solidFill>
                <a:latin typeface="Archivo"/>
              </a:rPr>
              <a:t>ResNet</a:t>
            </a:r>
            <a:r>
              <a:rPr lang="fr-FR" dirty="0">
                <a:solidFill>
                  <a:srgbClr val="111F68"/>
                </a:solidFill>
                <a:latin typeface="Archivo"/>
              </a:rPr>
              <a:t>)</a:t>
            </a:r>
          </a:p>
          <a:p>
            <a:endParaRPr lang="fr-FR" dirty="0">
              <a:solidFill>
                <a:srgbClr val="111F68"/>
              </a:solidFill>
              <a:latin typeface="Archivo"/>
            </a:endParaRPr>
          </a:p>
          <a:p>
            <a:pPr marL="285750" indent="-285750">
              <a:buFontTx/>
              <a:buChar char="-"/>
            </a:pPr>
            <a:r>
              <a:rPr lang="fr-FR" b="1" dirty="0" err="1">
                <a:solidFill>
                  <a:srgbClr val="111F68"/>
                </a:solidFill>
                <a:latin typeface="Archivo"/>
              </a:rPr>
              <a:t>Regression</a:t>
            </a:r>
            <a:r>
              <a:rPr lang="fr-FR" b="1" dirty="0">
                <a:solidFill>
                  <a:srgbClr val="111F68"/>
                </a:solidFill>
                <a:latin typeface="Archivo"/>
              </a:rPr>
              <a:t> Box : </a:t>
            </a:r>
            <a:r>
              <a:rPr lang="fr-FR" dirty="0">
                <a:solidFill>
                  <a:srgbClr val="111F68"/>
                </a:solidFill>
                <a:latin typeface="Archivo"/>
              </a:rPr>
              <a:t>prédit la position exacte et taille de l’ancre</a:t>
            </a:r>
          </a:p>
          <a:p>
            <a:endParaRPr lang="fr-FR" b="1" dirty="0">
              <a:solidFill>
                <a:srgbClr val="111F68"/>
              </a:solidFill>
              <a:latin typeface="Archivo"/>
            </a:endParaRP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rgbClr val="111F68"/>
                </a:solidFill>
                <a:latin typeface="Archivo"/>
              </a:rPr>
              <a:t>Object Classification : </a:t>
            </a:r>
            <a:r>
              <a:rPr lang="fr-FR" dirty="0">
                <a:solidFill>
                  <a:srgbClr val="111F68"/>
                </a:solidFill>
                <a:latin typeface="Archivo"/>
              </a:rPr>
              <a:t>responsable d'identifier la nature de l'objet présent dans chaque zone analysée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rgbClr val="111F68"/>
              </a:solidFill>
              <a:latin typeface="Archivo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802FFBD-E141-C8D6-54EB-1E6011ED334A}"/>
              </a:ext>
            </a:extLst>
          </p:cNvPr>
          <p:cNvSpPr txBox="1"/>
          <p:nvPr/>
        </p:nvSpPr>
        <p:spPr>
          <a:xfrm>
            <a:off x="4793063" y="4119471"/>
            <a:ext cx="33561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u="sng" dirty="0">
                <a:solidFill>
                  <a:srgbClr val="111F68"/>
                </a:solidFill>
                <a:latin typeface="Archivo"/>
              </a:rPr>
              <a:t>Ex</a:t>
            </a:r>
            <a:r>
              <a:rPr lang="fr-FR" dirty="0">
                <a:solidFill>
                  <a:srgbClr val="111F68"/>
                </a:solidFill>
                <a:latin typeface="Archivo"/>
              </a:rPr>
              <a:t> :</a:t>
            </a:r>
          </a:p>
          <a:p>
            <a:r>
              <a:rPr lang="fr-FR" dirty="0">
                <a:solidFill>
                  <a:srgbClr val="111F68"/>
                </a:solidFill>
                <a:latin typeface="Archivo"/>
              </a:rPr>
              <a:t>SSD (10-20% </a:t>
            </a:r>
            <a:r>
              <a:rPr lang="fr-FR" dirty="0" err="1">
                <a:solidFill>
                  <a:srgbClr val="111F68"/>
                </a:solidFill>
                <a:latin typeface="Archivo"/>
              </a:rPr>
              <a:t>lower</a:t>
            </a:r>
            <a:r>
              <a:rPr lang="fr-FR" dirty="0">
                <a:solidFill>
                  <a:srgbClr val="111F68"/>
                </a:solidFill>
                <a:latin typeface="Archivo"/>
              </a:rPr>
              <a:t> AP), YOLO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8A3AC556-F075-2A0C-3849-C46F52FB5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>
            <a:extLst>
              <a:ext uri="{FF2B5EF4-FFF2-40B4-BE49-F238E27FC236}">
                <a16:creationId xmlns:a16="http://schemas.microsoft.com/office/drawing/2014/main" id="{12030948-B253-D45A-6FFB-9C5F50B1BF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dirty="0"/>
              <a:t>One-stage Detector</a:t>
            </a:r>
          </a:p>
        </p:txBody>
      </p:sp>
      <p:pic>
        <p:nvPicPr>
          <p:cNvPr id="10242" name="Picture 2" descr="backbone architecture">
            <a:extLst>
              <a:ext uri="{FF2B5EF4-FFF2-40B4-BE49-F238E27FC236}">
                <a16:creationId xmlns:a16="http://schemas.microsoft.com/office/drawing/2014/main" id="{2FF9A4F1-2E39-7536-49D6-F7C4144E9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2222046"/>
            <a:ext cx="3693159" cy="167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90;p30">
            <a:extLst>
              <a:ext uri="{FF2B5EF4-FFF2-40B4-BE49-F238E27FC236}">
                <a16:creationId xmlns:a16="http://schemas.microsoft.com/office/drawing/2014/main" id="{8E61C5C0-B468-7DE8-CD69-73CD001D7E77}"/>
              </a:ext>
            </a:extLst>
          </p:cNvPr>
          <p:cNvSpPr txBox="1">
            <a:spLocks/>
          </p:cNvSpPr>
          <p:nvPr/>
        </p:nvSpPr>
        <p:spPr>
          <a:xfrm>
            <a:off x="827575" y="1082298"/>
            <a:ext cx="367408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dirty="0"/>
              <a:t>Backbone</a:t>
            </a:r>
          </a:p>
        </p:txBody>
      </p:sp>
      <p:pic>
        <p:nvPicPr>
          <p:cNvPr id="10244" name="Picture 4" descr="grid output">
            <a:extLst>
              <a:ext uri="{FF2B5EF4-FFF2-40B4-BE49-F238E27FC236}">
                <a16:creationId xmlns:a16="http://schemas.microsoft.com/office/drawing/2014/main" id="{132BA564-F40C-FEEB-5213-AC148215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415" y="2050852"/>
            <a:ext cx="3693159" cy="184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FB8CBB8-5944-9C0F-07C8-79B925FF8536}"/>
              </a:ext>
            </a:extLst>
          </p:cNvPr>
          <p:cNvSpPr txBox="1"/>
          <p:nvPr/>
        </p:nvSpPr>
        <p:spPr>
          <a:xfrm>
            <a:off x="720001" y="1896963"/>
            <a:ext cx="385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u="sng" dirty="0">
                <a:solidFill>
                  <a:srgbClr val="111F68"/>
                </a:solidFill>
                <a:effectLst/>
                <a:latin typeface="Archivo"/>
              </a:rPr>
              <a:t>CNN classique</a:t>
            </a:r>
            <a:endParaRPr lang="fr-FR" u="sng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00FF80-7366-7595-0433-B21FEAB83BA0}"/>
              </a:ext>
            </a:extLst>
          </p:cNvPr>
          <p:cNvSpPr txBox="1"/>
          <p:nvPr/>
        </p:nvSpPr>
        <p:spPr>
          <a:xfrm>
            <a:off x="4655606" y="1896962"/>
            <a:ext cx="385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u="sng" dirty="0">
                <a:solidFill>
                  <a:srgbClr val="111F68"/>
                </a:solidFill>
                <a:effectLst/>
                <a:latin typeface="Archivo"/>
              </a:rPr>
              <a:t>CNN backbone</a:t>
            </a:r>
            <a:endParaRPr lang="fr-FR" u="sng" dirty="0"/>
          </a:p>
        </p:txBody>
      </p:sp>
    </p:spTree>
    <p:extLst>
      <p:ext uri="{BB962C8B-B14F-4D97-AF65-F5344CB8AC3E}">
        <p14:creationId xmlns:p14="http://schemas.microsoft.com/office/powerpoint/2010/main" val="4274767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31ABFF47-5402-F054-2D4E-B7B06A41B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>
            <a:extLst>
              <a:ext uri="{FF2B5EF4-FFF2-40B4-BE49-F238E27FC236}">
                <a16:creationId xmlns:a16="http://schemas.microsoft.com/office/drawing/2014/main" id="{BE777090-D38D-1586-207A-A8E9D9678E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dirty="0"/>
              <a:t>One-stage Detector</a:t>
            </a:r>
          </a:p>
        </p:txBody>
      </p:sp>
      <p:sp>
        <p:nvSpPr>
          <p:cNvPr id="2" name="Google Shape;190;p30">
            <a:extLst>
              <a:ext uri="{FF2B5EF4-FFF2-40B4-BE49-F238E27FC236}">
                <a16:creationId xmlns:a16="http://schemas.microsoft.com/office/drawing/2014/main" id="{8DB88D1E-B583-A523-A602-47D7E42EEE73}"/>
              </a:ext>
            </a:extLst>
          </p:cNvPr>
          <p:cNvSpPr txBox="1">
            <a:spLocks/>
          </p:cNvSpPr>
          <p:nvPr/>
        </p:nvSpPr>
        <p:spPr>
          <a:xfrm>
            <a:off x="827575" y="1082298"/>
            <a:ext cx="423177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fr-FR" dirty="0" err="1"/>
              <a:t>Regression</a:t>
            </a:r>
            <a:r>
              <a:rPr lang="fr-FR" dirty="0"/>
              <a:t> Box and Classification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021E7E6-CF2F-8E99-CC64-4448204E58E2}"/>
              </a:ext>
            </a:extLst>
          </p:cNvPr>
          <p:cNvSpPr txBox="1"/>
          <p:nvPr/>
        </p:nvSpPr>
        <p:spPr>
          <a:xfrm>
            <a:off x="1475367" y="1866405"/>
            <a:ext cx="385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i="0" u="sng" dirty="0">
                <a:solidFill>
                  <a:srgbClr val="111F68"/>
                </a:solidFill>
                <a:effectLst/>
                <a:latin typeface="Archivo"/>
              </a:rPr>
              <a:t>Couches de convolution</a:t>
            </a:r>
            <a:endParaRPr lang="fr-FR" u="sng" dirty="0"/>
          </a:p>
        </p:txBody>
      </p:sp>
      <p:pic>
        <p:nvPicPr>
          <p:cNvPr id="11268" name="Picture 4" descr="convolution operation">
            <a:extLst>
              <a:ext uri="{FF2B5EF4-FFF2-40B4-BE49-F238E27FC236}">
                <a16:creationId xmlns:a16="http://schemas.microsoft.com/office/drawing/2014/main" id="{C1399A7C-8B32-D61F-E4E9-C457BB205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40" y="2174182"/>
            <a:ext cx="4541854" cy="217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bounding box center">
            <a:extLst>
              <a:ext uri="{FF2B5EF4-FFF2-40B4-BE49-F238E27FC236}">
                <a16:creationId xmlns:a16="http://schemas.microsoft.com/office/drawing/2014/main" id="{8A0E8427-E662-44A5-C40A-F263671FA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732" y="836938"/>
            <a:ext cx="3376246" cy="126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999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>
          <a:extLst>
            <a:ext uri="{FF2B5EF4-FFF2-40B4-BE49-F238E27FC236}">
              <a16:creationId xmlns:a16="http://schemas.microsoft.com/office/drawing/2014/main" id="{998C188F-401D-B8F8-3E8D-ADC87814F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>
            <a:extLst>
              <a:ext uri="{FF2B5EF4-FFF2-40B4-BE49-F238E27FC236}">
                <a16:creationId xmlns:a16="http://schemas.microsoft.com/office/drawing/2014/main" id="{2C018111-91EF-4DCD-360F-6E5512C199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dirty="0"/>
              <a:t>One-stage Detector</a:t>
            </a:r>
          </a:p>
        </p:txBody>
      </p:sp>
      <p:sp>
        <p:nvSpPr>
          <p:cNvPr id="2" name="Google Shape;190;p30">
            <a:extLst>
              <a:ext uri="{FF2B5EF4-FFF2-40B4-BE49-F238E27FC236}">
                <a16:creationId xmlns:a16="http://schemas.microsoft.com/office/drawing/2014/main" id="{9BE89457-C50E-0091-0100-0F0A1B7749B6}"/>
              </a:ext>
            </a:extLst>
          </p:cNvPr>
          <p:cNvSpPr txBox="1">
            <a:spLocks/>
          </p:cNvSpPr>
          <p:nvPr/>
        </p:nvSpPr>
        <p:spPr>
          <a:xfrm>
            <a:off x="827575" y="1082298"/>
            <a:ext cx="367408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fontAlgn="base"/>
            <a:r>
              <a:rPr lang="fr-FR" dirty="0"/>
              <a:t>Non-maximum suppression</a:t>
            </a:r>
          </a:p>
        </p:txBody>
      </p:sp>
      <p:pic>
        <p:nvPicPr>
          <p:cNvPr id="12290" name="Picture 2" descr="NMS steps">
            <a:extLst>
              <a:ext uri="{FF2B5EF4-FFF2-40B4-BE49-F238E27FC236}">
                <a16:creationId xmlns:a16="http://schemas.microsoft.com/office/drawing/2014/main" id="{728BA0BD-BB41-DD4B-0A64-B0162F3E8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55" y="1604071"/>
            <a:ext cx="5546690" cy="272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929502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Transformation Plan Project Proposal by Slidesgo">
  <a:themeElements>
    <a:clrScheme name="Simple Light">
      <a:dk1>
        <a:srgbClr val="1C285A"/>
      </a:dk1>
      <a:lt1>
        <a:srgbClr val="FFFFFF"/>
      </a:lt1>
      <a:dk2>
        <a:srgbClr val="6574CA"/>
      </a:dk2>
      <a:lt2>
        <a:srgbClr val="65B2F5"/>
      </a:lt2>
      <a:accent1>
        <a:srgbClr val="94EAF8"/>
      </a:accent1>
      <a:accent2>
        <a:srgbClr val="D98AE9"/>
      </a:accent2>
      <a:accent3>
        <a:srgbClr val="EDE9F8"/>
      </a:accent3>
      <a:accent4>
        <a:srgbClr val="FFFFFF"/>
      </a:accent4>
      <a:accent5>
        <a:srgbClr val="FFFFFF"/>
      </a:accent5>
      <a:accent6>
        <a:srgbClr val="FFFFFF"/>
      </a:accent6>
      <a:hlink>
        <a:srgbClr val="1C28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621</Words>
  <Application>Microsoft Office PowerPoint</Application>
  <PresentationFormat>Affichage à l'écran (16:9)</PresentationFormat>
  <Paragraphs>129</Paragraphs>
  <Slides>18</Slides>
  <Notes>18</Notes>
  <HiddenSlides>1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Blinker</vt:lpstr>
      <vt:lpstr>Arial</vt:lpstr>
      <vt:lpstr>Archivo</vt:lpstr>
      <vt:lpstr>Studio-Feixen-Sans</vt:lpstr>
      <vt:lpstr>Raleway</vt:lpstr>
      <vt:lpstr>Anaheim</vt:lpstr>
      <vt:lpstr>Digital Transformation Plan Project Proposal by Slidesgo</vt:lpstr>
      <vt:lpstr>Focal Loss for Dense Object Detection</vt:lpstr>
      <vt:lpstr>Ordre du jour</vt:lpstr>
      <vt:lpstr>Introduction à la détection d’object</vt:lpstr>
      <vt:lpstr>Introduction à la détection d’object</vt:lpstr>
      <vt:lpstr>One-stage Detector vs Two-stage Detector</vt:lpstr>
      <vt:lpstr>One-stage Detector</vt:lpstr>
      <vt:lpstr>One-stage Detector</vt:lpstr>
      <vt:lpstr>One-stage Detector</vt:lpstr>
      <vt:lpstr>One-stage Detector</vt:lpstr>
      <vt:lpstr>Two-stage Detector</vt:lpstr>
      <vt:lpstr>Problématique : Déséquilibre de classe</vt:lpstr>
      <vt:lpstr>Focal Loss</vt:lpstr>
      <vt:lpstr>Focal Loss</vt:lpstr>
      <vt:lpstr>RetinaNet &amp; Résultats</vt:lpstr>
      <vt:lpstr>RetinaNet &amp; Résultats</vt:lpstr>
      <vt:lpstr>RetinaNet &amp; Résultats</vt:lpstr>
      <vt:lpstr>Démonstration : Focal Loss for Image Classification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Colin Herviou-Laborde</cp:lastModifiedBy>
  <cp:revision>18</cp:revision>
  <dcterms:modified xsi:type="dcterms:W3CDTF">2026-02-02T09:05:30Z</dcterms:modified>
</cp:coreProperties>
</file>